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15.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handoutMasterIdLst>
    <p:handoutMasterId r:id="rId41"/>
  </p:handoutMasterIdLst>
  <p:sldIdLst>
    <p:sldId id="281" r:id="rId2"/>
    <p:sldId id="362" r:id="rId3"/>
    <p:sldId id="344" r:id="rId4"/>
    <p:sldId id="426" r:id="rId5"/>
    <p:sldId id="427" r:id="rId6"/>
    <p:sldId id="296" r:id="rId7"/>
    <p:sldId id="297" r:id="rId8"/>
    <p:sldId id="299" r:id="rId9"/>
    <p:sldId id="419" r:id="rId10"/>
    <p:sldId id="293" r:id="rId11"/>
    <p:sldId id="285" r:id="rId12"/>
    <p:sldId id="417" r:id="rId13"/>
    <p:sldId id="361" r:id="rId14"/>
    <p:sldId id="345" r:id="rId15"/>
    <p:sldId id="300" r:id="rId16"/>
    <p:sldId id="301" r:id="rId17"/>
    <p:sldId id="364" r:id="rId18"/>
    <p:sldId id="409" r:id="rId19"/>
    <p:sldId id="410" r:id="rId20"/>
    <p:sldId id="289" r:id="rId21"/>
    <p:sldId id="407" r:id="rId22"/>
    <p:sldId id="378" r:id="rId23"/>
    <p:sldId id="390" r:id="rId24"/>
    <p:sldId id="391" r:id="rId25"/>
    <p:sldId id="392" r:id="rId26"/>
    <p:sldId id="393" r:id="rId27"/>
    <p:sldId id="394" r:id="rId28"/>
    <p:sldId id="395" r:id="rId29"/>
    <p:sldId id="396" r:id="rId30"/>
    <p:sldId id="318" r:id="rId31"/>
    <p:sldId id="397" r:id="rId32"/>
    <p:sldId id="380" r:id="rId33"/>
    <p:sldId id="381" r:id="rId34"/>
    <p:sldId id="382" r:id="rId35"/>
    <p:sldId id="315" r:id="rId36"/>
    <p:sldId id="400" r:id="rId37"/>
    <p:sldId id="369" r:id="rId38"/>
    <p:sldId id="423"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CF"/>
    <a:srgbClr val="66FF66"/>
    <a:srgbClr val="BE514F"/>
    <a:srgbClr val="0F530C"/>
    <a:srgbClr val="2C528A"/>
    <a:srgbClr val="01051E"/>
    <a:srgbClr val="AA5799"/>
    <a:srgbClr val="24B1F5"/>
    <a:srgbClr val="3DB1F6"/>
    <a:srgbClr val="12A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735" autoAdjust="0"/>
  </p:normalViewPr>
  <p:slideViewPr>
    <p:cSldViewPr snapToGrid="0" snapToObjects="1">
      <p:cViewPr varScale="1">
        <p:scale>
          <a:sx n="75" d="100"/>
          <a:sy n="75" d="100"/>
        </p:scale>
        <p:origin x="-196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5" Type="http://schemas.openxmlformats.org/officeDocument/2006/relationships/image" Target="../media/image42.emf"/><Relationship Id="rId1" Type="http://schemas.openxmlformats.org/officeDocument/2006/relationships/image" Target="../media/image38.emf"/><Relationship Id="rId2"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 Id="rId2"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0.wmf"/><Relationship Id="rId4" Type="http://schemas.openxmlformats.org/officeDocument/2006/relationships/image" Target="../media/image51.emf"/><Relationship Id="rId5" Type="http://schemas.openxmlformats.org/officeDocument/2006/relationships/image" Target="../media/image46.emf"/><Relationship Id="rId1" Type="http://schemas.openxmlformats.org/officeDocument/2006/relationships/image" Target="../media/image48.emf"/><Relationship Id="rId2"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wmf"/><Relationship Id="rId2" Type="http://schemas.openxmlformats.org/officeDocument/2006/relationships/image" Target="../media/image53.emf"/><Relationship Id="rId3" Type="http://schemas.openxmlformats.org/officeDocument/2006/relationships/image" Target="../media/image5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wmf"/><Relationship Id="rId2" Type="http://schemas.openxmlformats.org/officeDocument/2006/relationships/image" Target="../media/image57.wmf"/><Relationship Id="rId3"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A16AC7-7D93-3348-91B2-4968B12228F3}" type="datetimeFigureOut">
              <a:rPr lang="en-US" smtClean="0"/>
              <a:pPr/>
              <a:t>11/26/14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4AC2B0-F1BA-3C41-91BB-3103C73362A7}" type="slidenum">
              <a:rPr lang="en-US" smtClean="0"/>
              <a:pPr/>
              <a:t>‹#›</a:t>
            </a:fld>
            <a:endParaRPr lang="en-US"/>
          </a:p>
        </p:txBody>
      </p:sp>
    </p:spTree>
    <p:extLst>
      <p:ext uri="{BB962C8B-B14F-4D97-AF65-F5344CB8AC3E}">
        <p14:creationId xmlns:p14="http://schemas.microsoft.com/office/powerpoint/2010/main" val="55775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02B2B6-8603-814D-BBD6-CD2ADEBF9F3D}" type="datetimeFigureOut">
              <a:rPr lang="en-US" smtClean="0"/>
              <a:pPr/>
              <a:t>11/26/14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91798A-62F2-894A-92B1-C0CB6D63505F}" type="slidenum">
              <a:rPr lang="en-US" smtClean="0"/>
              <a:pPr/>
              <a:t>‹#›</a:t>
            </a:fld>
            <a:endParaRPr lang="en-US"/>
          </a:p>
        </p:txBody>
      </p:sp>
    </p:spTree>
    <p:extLst>
      <p:ext uri="{BB962C8B-B14F-4D97-AF65-F5344CB8AC3E}">
        <p14:creationId xmlns:p14="http://schemas.microsoft.com/office/powerpoint/2010/main" val="7030547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1798A-62F2-894A-92B1-C0CB6D63505F}" type="slidenum">
              <a:rPr lang="en-US" smtClean="0"/>
              <a:pPr/>
              <a:t>1</a:t>
            </a:fld>
            <a:endParaRPr lang="en-US"/>
          </a:p>
        </p:txBody>
      </p:sp>
    </p:spTree>
    <p:extLst>
      <p:ext uri="{BB962C8B-B14F-4D97-AF65-F5344CB8AC3E}">
        <p14:creationId xmlns:p14="http://schemas.microsoft.com/office/powerpoint/2010/main" val="332747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HACC:</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short force evaluation kernel is compute intensive with regular stride one memory accesses. This kernel can be fully </a:t>
            </a:r>
            <a:r>
              <a:rPr lang="en-US" sz="1200" kern="1200" dirty="0" err="1" smtClean="0">
                <a:solidFill>
                  <a:schemeClr val="tx1"/>
                </a:solidFill>
                <a:effectLst/>
                <a:latin typeface="+mn-lt"/>
                <a:ea typeface="+mn-ea"/>
                <a:cs typeface="+mn-cs"/>
              </a:rPr>
              <a:t>vectorized</a:t>
            </a:r>
            <a:r>
              <a:rPr lang="en-US" sz="1200" kern="1200" dirty="0" smtClean="0">
                <a:solidFill>
                  <a:schemeClr val="tx1"/>
                </a:solidFill>
                <a:effectLst/>
                <a:latin typeface="+mn-lt"/>
                <a:ea typeface="+mn-ea"/>
                <a:cs typeface="+mn-cs"/>
              </a:rPr>
              <a:t> and/or threaded.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tree walk phase has essentially irregular indirect memory accesses, and has very high number of branching and integer operations.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3D FFT phase is implemented with point-to-point communication operations and is executed only every long time step; thus significantly reducing the overall communication complexity of the code.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sz="1200" b="1" kern="1200" dirty="0" smtClean="0">
                <a:solidFill>
                  <a:schemeClr val="tx1"/>
                </a:solidFill>
                <a:latin typeface="+mn-lt"/>
                <a:ea typeface="+mn-ea"/>
                <a:cs typeface="+mn-cs"/>
              </a:rPr>
              <a:t>NEKBONE KERNEL</a:t>
            </a:r>
            <a:r>
              <a:rPr lang="en-US" sz="1200" b="0" kern="1200" dirty="0" smtClean="0">
                <a:solidFill>
                  <a:schemeClr val="tx1"/>
                </a:solidFill>
                <a:latin typeface="+mn-lt"/>
                <a:ea typeface="+mn-ea"/>
                <a:cs typeface="+mn-cs"/>
              </a:rPr>
              <a:t> : The </a:t>
            </a:r>
            <a:r>
              <a:rPr lang="en-US" sz="1200" b="0" kern="1200" dirty="0" err="1" smtClean="0">
                <a:solidFill>
                  <a:schemeClr val="tx1"/>
                </a:solidFill>
                <a:latin typeface="+mn-lt"/>
                <a:ea typeface="+mn-ea"/>
                <a:cs typeface="+mn-cs"/>
              </a:rPr>
              <a:t>Nekbone</a:t>
            </a:r>
            <a:r>
              <a:rPr lang="en-US" sz="1200" b="0" kern="1200" dirty="0" smtClean="0">
                <a:solidFill>
                  <a:schemeClr val="tx1"/>
                </a:solidFill>
                <a:latin typeface="+mn-lt"/>
                <a:ea typeface="+mn-ea"/>
                <a:cs typeface="+mn-cs"/>
              </a:rPr>
              <a:t> Kernel is a single-core code focused on the matrix-vector product at the heart of the spectral element method.  The code allows for analysis and optimization of the performance of the matrix-vector product kernel, which is recast as a set of computationally intense matrix-matrix products with relatively low operation count and minimal data movement.</a:t>
            </a:r>
          </a:p>
          <a:p>
            <a:r>
              <a:rPr lang="en-US" sz="1200" b="1" kern="1200" dirty="0" smtClean="0">
                <a:solidFill>
                  <a:schemeClr val="tx1"/>
                </a:solidFill>
                <a:latin typeface="+mn-lt"/>
                <a:ea typeface="+mn-ea"/>
                <a:cs typeface="+mn-cs"/>
              </a:rPr>
              <a:t>NEKBONE</a:t>
            </a:r>
            <a:r>
              <a:rPr lang="en-US" sz="1200" b="0" kern="1200" dirty="0" smtClean="0">
                <a:solidFill>
                  <a:schemeClr val="tx1"/>
                </a:solidFill>
                <a:latin typeface="+mn-lt"/>
                <a:ea typeface="+mn-ea"/>
                <a:cs typeface="+mn-cs"/>
              </a:rPr>
              <a:t> : The </a:t>
            </a:r>
            <a:r>
              <a:rPr lang="en-US" sz="1200" b="0" kern="1200" dirty="0" err="1" smtClean="0">
                <a:solidFill>
                  <a:schemeClr val="tx1"/>
                </a:solidFill>
                <a:latin typeface="+mn-lt"/>
                <a:ea typeface="+mn-ea"/>
                <a:cs typeface="+mn-cs"/>
              </a:rPr>
              <a:t>Nekbone</a:t>
            </a:r>
            <a:r>
              <a:rPr lang="en-US" sz="1200" b="0" kern="1200" dirty="0" smtClean="0">
                <a:solidFill>
                  <a:schemeClr val="tx1"/>
                </a:solidFill>
                <a:latin typeface="+mn-lt"/>
                <a:ea typeface="+mn-ea"/>
                <a:cs typeface="+mn-cs"/>
              </a:rPr>
              <a:t> mini-app allows users to study the computationally intense linear solvers that account for a large percentage of the more intricate Nek5000 software, as well as the communication costs required for nearest-neighbor data exchanges and vector reductions. </a:t>
            </a:r>
            <a:r>
              <a:rPr lang="en-US" sz="1200" b="0" kern="1200" dirty="0" err="1" smtClean="0">
                <a:solidFill>
                  <a:schemeClr val="tx1"/>
                </a:solidFill>
                <a:latin typeface="+mn-lt"/>
                <a:ea typeface="+mn-ea"/>
                <a:cs typeface="+mn-cs"/>
              </a:rPr>
              <a:t>Nekbone</a:t>
            </a:r>
            <a:r>
              <a:rPr lang="en-US" sz="1200" b="0" kern="1200" dirty="0" smtClean="0">
                <a:solidFill>
                  <a:schemeClr val="tx1"/>
                </a:solidFill>
                <a:latin typeface="+mn-lt"/>
                <a:ea typeface="+mn-ea"/>
                <a:cs typeface="+mn-cs"/>
              </a:rPr>
              <a:t> embeds the </a:t>
            </a:r>
            <a:r>
              <a:rPr lang="en-US" sz="1200" b="0" kern="1200" dirty="0" err="1" smtClean="0">
                <a:solidFill>
                  <a:schemeClr val="tx1"/>
                </a:solidFill>
                <a:latin typeface="+mn-lt"/>
                <a:ea typeface="+mn-ea"/>
                <a:cs typeface="+mn-cs"/>
              </a:rPr>
              <a:t>nekbone_kernel</a:t>
            </a:r>
            <a:r>
              <a:rPr lang="en-US" sz="1200" b="0" kern="1200" dirty="0" smtClean="0">
                <a:solidFill>
                  <a:schemeClr val="tx1"/>
                </a:solidFill>
                <a:latin typeface="+mn-lt"/>
                <a:ea typeface="+mn-ea"/>
                <a:cs typeface="+mn-cs"/>
              </a:rPr>
              <a:t> in a conjugate gradient iteration to solve the 3D Poisson equation. Preconditioning in the current version is based on diagonal scaling, which allows for simpler code than the full </a:t>
            </a:r>
            <a:r>
              <a:rPr lang="en-US" sz="1200" b="0" kern="1200" dirty="0" err="1" smtClean="0">
                <a:solidFill>
                  <a:schemeClr val="tx1"/>
                </a:solidFill>
                <a:latin typeface="+mn-lt"/>
                <a:ea typeface="+mn-ea"/>
                <a:cs typeface="+mn-cs"/>
              </a:rPr>
              <a:t>multigrid</a:t>
            </a:r>
            <a:r>
              <a:rPr lang="en-US" sz="1200" b="0" kern="1200" dirty="0" smtClean="0">
                <a:solidFill>
                  <a:schemeClr val="tx1"/>
                </a:solidFill>
                <a:latin typeface="+mn-lt"/>
                <a:ea typeface="+mn-ea"/>
                <a:cs typeface="+mn-cs"/>
              </a:rPr>
              <a:t> structure found in Nek5000. </a:t>
            </a:r>
            <a:r>
              <a:rPr lang="en-US" sz="1200" b="0" kern="1200" dirty="0" err="1" smtClean="0">
                <a:solidFill>
                  <a:schemeClr val="tx1"/>
                </a:solidFill>
                <a:latin typeface="+mn-lt"/>
                <a:ea typeface="+mn-ea"/>
                <a:cs typeface="+mn-cs"/>
              </a:rPr>
              <a:t>Nekbone</a:t>
            </a:r>
            <a:r>
              <a:rPr lang="en-US" sz="1200" b="0" kern="1200" dirty="0" smtClean="0">
                <a:solidFill>
                  <a:schemeClr val="tx1"/>
                </a:solidFill>
                <a:latin typeface="+mn-lt"/>
                <a:ea typeface="+mn-ea"/>
                <a:cs typeface="+mn-cs"/>
              </a:rPr>
              <a:t> has been created to be easily adapted and manipulated to different platforms, communication structures, and scalability studies.</a:t>
            </a:r>
            <a:endParaRPr lang="en-US" dirty="0" smtClean="0"/>
          </a:p>
          <a:p>
            <a:endParaRPr lang="en-US" dirty="0"/>
          </a:p>
        </p:txBody>
      </p:sp>
      <p:sp>
        <p:nvSpPr>
          <p:cNvPr id="4" name="Slide Number Placeholder 3"/>
          <p:cNvSpPr>
            <a:spLocks noGrp="1"/>
          </p:cNvSpPr>
          <p:nvPr>
            <p:ph type="sldNum" sz="quarter" idx="10"/>
          </p:nvPr>
        </p:nvSpPr>
        <p:spPr/>
        <p:txBody>
          <a:bodyPr/>
          <a:lstStyle/>
          <a:p>
            <a:fld id="{5091798A-62F2-894A-92B1-C0CB6D63505F}" type="slidenum">
              <a:rPr lang="en-US" smtClean="0"/>
              <a:pPr/>
              <a:t>18</a:t>
            </a:fld>
            <a:endParaRPr lang="en-US"/>
          </a:p>
        </p:txBody>
      </p:sp>
    </p:spTree>
    <p:extLst>
      <p:ext uri="{BB962C8B-B14F-4D97-AF65-F5344CB8AC3E}">
        <p14:creationId xmlns:p14="http://schemas.microsoft.com/office/powerpoint/2010/main" val="1958087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DD80B5-20AE-074F-9FB1-1A063B5E430B}" type="slidenum">
              <a:rPr lang="en-US" smtClean="0"/>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091798A-62F2-894A-92B1-C0CB6D63505F}" type="slidenum">
              <a:rPr lang="en-US" smtClean="0"/>
              <a:pPr/>
              <a:t>21</a:t>
            </a:fld>
            <a:endParaRPr lang="en-US"/>
          </a:p>
        </p:txBody>
      </p:sp>
    </p:spTree>
    <p:extLst>
      <p:ext uri="{BB962C8B-B14F-4D97-AF65-F5344CB8AC3E}">
        <p14:creationId xmlns:p14="http://schemas.microsoft.com/office/powerpoint/2010/main" val="2978121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1798A-62F2-894A-92B1-C0CB6D63505F}" type="slidenum">
              <a:rPr lang="en-US" smtClean="0"/>
              <a:pPr/>
              <a:t>23</a:t>
            </a:fld>
            <a:endParaRPr lang="en-US"/>
          </a:p>
        </p:txBody>
      </p:sp>
    </p:spTree>
    <p:extLst>
      <p:ext uri="{BB962C8B-B14F-4D97-AF65-F5344CB8AC3E}">
        <p14:creationId xmlns:p14="http://schemas.microsoft.com/office/powerpoint/2010/main" val="1357434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1798A-62F2-894A-92B1-C0CB6D63505F}" type="slidenum">
              <a:rPr lang="en-US" smtClean="0"/>
              <a:pPr/>
              <a:t>25</a:t>
            </a:fld>
            <a:endParaRPr lang="en-US"/>
          </a:p>
        </p:txBody>
      </p:sp>
    </p:spTree>
    <p:extLst>
      <p:ext uri="{BB962C8B-B14F-4D97-AF65-F5344CB8AC3E}">
        <p14:creationId xmlns:p14="http://schemas.microsoft.com/office/powerpoint/2010/main" val="2607724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1798A-62F2-894A-92B1-C0CB6D63505F}" type="slidenum">
              <a:rPr lang="en-US" smtClean="0"/>
              <a:pPr/>
              <a:t>26</a:t>
            </a:fld>
            <a:endParaRPr lang="en-US"/>
          </a:p>
        </p:txBody>
      </p:sp>
    </p:spTree>
    <p:extLst>
      <p:ext uri="{BB962C8B-B14F-4D97-AF65-F5344CB8AC3E}">
        <p14:creationId xmlns:p14="http://schemas.microsoft.com/office/powerpoint/2010/main" val="2607724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1798A-62F2-894A-92B1-C0CB6D63505F}" type="slidenum">
              <a:rPr lang="en-US" smtClean="0"/>
              <a:pPr/>
              <a:t>32</a:t>
            </a:fld>
            <a:endParaRPr lang="en-US"/>
          </a:p>
        </p:txBody>
      </p:sp>
    </p:spTree>
    <p:extLst>
      <p:ext uri="{BB962C8B-B14F-4D97-AF65-F5344CB8AC3E}">
        <p14:creationId xmlns:p14="http://schemas.microsoft.com/office/powerpoint/2010/main" val="1235305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1798A-62F2-894A-92B1-C0CB6D63505F}" type="slidenum">
              <a:rPr lang="en-US" smtClean="0"/>
              <a:pPr/>
              <a:t>33</a:t>
            </a:fld>
            <a:endParaRPr lang="en-US"/>
          </a:p>
        </p:txBody>
      </p:sp>
    </p:spTree>
    <p:extLst>
      <p:ext uri="{BB962C8B-B14F-4D97-AF65-F5344CB8AC3E}">
        <p14:creationId xmlns:p14="http://schemas.microsoft.com/office/powerpoint/2010/main" val="1235305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1798A-62F2-894A-92B1-C0CB6D63505F}" type="slidenum">
              <a:rPr lang="en-US" smtClean="0"/>
              <a:pPr/>
              <a:t>34</a:t>
            </a:fld>
            <a:endParaRPr lang="en-US"/>
          </a:p>
        </p:txBody>
      </p:sp>
    </p:spTree>
    <p:extLst>
      <p:ext uri="{BB962C8B-B14F-4D97-AF65-F5344CB8AC3E}">
        <p14:creationId xmlns:p14="http://schemas.microsoft.com/office/powerpoint/2010/main" val="123530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091798A-62F2-894A-92B1-C0CB6D63505F}" type="slidenum">
              <a:rPr lang="en-US" smtClean="0"/>
              <a:pPr/>
              <a:t>2</a:t>
            </a:fld>
            <a:endParaRPr lang="en-US"/>
          </a:p>
        </p:txBody>
      </p:sp>
    </p:spTree>
    <p:extLst>
      <p:ext uri="{BB962C8B-B14F-4D97-AF65-F5344CB8AC3E}">
        <p14:creationId xmlns:p14="http://schemas.microsoft.com/office/powerpoint/2010/main" val="1233802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Yes. The entire namespace is stored on Lustre Metadata Servers (MDSs); file data is stored on Lustre Object Storage Servers (OSSs). </a:t>
            </a:r>
          </a:p>
          <a:p>
            <a:r>
              <a:rPr lang="en-US" sz="1200" kern="1200" dirty="0" smtClean="0">
                <a:solidFill>
                  <a:schemeClr val="tx1"/>
                </a:solidFill>
                <a:latin typeface="+mn-lt"/>
                <a:ea typeface="+mn-ea"/>
                <a:cs typeface="+mn-cs"/>
              </a:rPr>
              <a:t>Note that unlike many block-based clustered </a:t>
            </a:r>
            <a:r>
              <a:rPr lang="en-US" sz="1200" kern="1200" dirty="0" err="1" smtClean="0">
                <a:solidFill>
                  <a:schemeClr val="tx1"/>
                </a:solidFill>
                <a:latin typeface="+mn-lt"/>
                <a:ea typeface="+mn-ea"/>
                <a:cs typeface="+mn-cs"/>
              </a:rPr>
              <a:t>filesystems</a:t>
            </a:r>
            <a:r>
              <a:rPr lang="en-US" sz="1200" kern="1200" dirty="0" smtClean="0">
                <a:solidFill>
                  <a:schemeClr val="tx1"/>
                </a:solidFill>
                <a:latin typeface="+mn-lt"/>
                <a:ea typeface="+mn-ea"/>
                <a:cs typeface="+mn-cs"/>
              </a:rPr>
              <a:t> where the MDS is still in charge of block allocation, the Lustre MDS is </a:t>
            </a:r>
            <a:r>
              <a:rPr lang="en-US" sz="1200" i="1" kern="1200" dirty="0" smtClean="0">
                <a:solidFill>
                  <a:schemeClr val="tx1"/>
                </a:solidFill>
                <a:latin typeface="+mn-lt"/>
                <a:ea typeface="+mn-ea"/>
                <a:cs typeface="+mn-cs"/>
              </a:rPr>
              <a:t>not</a:t>
            </a:r>
            <a:r>
              <a:rPr lang="en-US" sz="1200" i="0" kern="1200" dirty="0" smtClean="0">
                <a:solidFill>
                  <a:schemeClr val="tx1"/>
                </a:solidFill>
                <a:latin typeface="+mn-lt"/>
                <a:ea typeface="+mn-ea"/>
                <a:cs typeface="+mn-cs"/>
              </a:rPr>
              <a:t> involved in file IO in any manner and is not a source of contention for file IO.</a:t>
            </a:r>
          </a:p>
          <a:p>
            <a:r>
              <a:rPr lang="en-US" sz="1200" i="0" kern="1200" dirty="0" smtClean="0">
                <a:solidFill>
                  <a:schemeClr val="tx1"/>
                </a:solidFill>
                <a:latin typeface="+mn-lt"/>
                <a:ea typeface="+mn-ea"/>
                <a:cs typeface="+mn-cs"/>
              </a:rPr>
              <a:t>The data for each file may reside in multiple objects on separate servers. Lustre 1.x manages these objects in a RAID-0 (striping) configuration, so each object in a multi-object file contains only a part of the file's data. Future versions of Lustre will allow the user or administrator to choose other striping methods, such as RAID-1 or RAID-5 redundancy.</a:t>
            </a:r>
          </a:p>
          <a:p>
            <a:r>
              <a:rPr lang="en-US" sz="1200" b="1" i="0" kern="1200" dirty="0" smtClean="0">
                <a:solidFill>
                  <a:schemeClr val="tx1"/>
                </a:solidFill>
                <a:latin typeface="+mn-lt"/>
                <a:ea typeface="+mn-ea"/>
                <a:cs typeface="+mn-cs"/>
              </a:rPr>
              <a:t>What is the difference between an OST and an OSS?</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As the architecture has evolved, we refined these terms.</a:t>
            </a:r>
          </a:p>
          <a:p>
            <a:r>
              <a:rPr lang="en-US" sz="1200" b="0" i="0" kern="1200" dirty="0" smtClean="0">
                <a:solidFill>
                  <a:schemeClr val="tx1"/>
                </a:solidFill>
                <a:latin typeface="+mn-lt"/>
                <a:ea typeface="+mn-ea"/>
                <a:cs typeface="+mn-cs"/>
              </a:rPr>
              <a:t>An Object Storage Server (OSS) is a server node, running the Lustre software stack. It has one or more network interfaces and usually one or more disks.</a:t>
            </a:r>
          </a:p>
          <a:p>
            <a:r>
              <a:rPr lang="en-US" sz="1200" b="0" i="0" kern="1200" dirty="0" smtClean="0">
                <a:solidFill>
                  <a:schemeClr val="tx1"/>
                </a:solidFill>
                <a:latin typeface="+mn-lt"/>
                <a:ea typeface="+mn-ea"/>
                <a:cs typeface="+mn-cs"/>
              </a:rPr>
              <a:t>An Object Storage Target (OST) is an interface to a single exported backend volume. It is conceptually similar to an NFS export, except that an OST does not contain a whole namespace, but rather file system objects.</a:t>
            </a:r>
          </a:p>
        </p:txBody>
      </p:sp>
      <p:sp>
        <p:nvSpPr>
          <p:cNvPr id="4" name="Slide Number Placeholder 3"/>
          <p:cNvSpPr>
            <a:spLocks noGrp="1"/>
          </p:cNvSpPr>
          <p:nvPr>
            <p:ph type="sldNum" sz="quarter" idx="10"/>
          </p:nvPr>
        </p:nvSpPr>
        <p:spPr/>
        <p:txBody>
          <a:bodyPr/>
          <a:lstStyle/>
          <a:p>
            <a:fld id="{5091798A-62F2-894A-92B1-C0CB6D63505F}" type="slidenum">
              <a:rPr lang="en-US" smtClean="0"/>
              <a:pPr/>
              <a:t>3</a:t>
            </a:fld>
            <a:endParaRPr lang="en-US"/>
          </a:p>
        </p:txBody>
      </p:sp>
    </p:spTree>
    <p:extLst>
      <p:ext uri="{BB962C8B-B14F-4D97-AF65-F5344CB8AC3E}">
        <p14:creationId xmlns:p14="http://schemas.microsoft.com/office/powerpoint/2010/main" val="1233802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Combine simulation, emulation, experiment: differential regression</a:t>
            </a:r>
          </a:p>
          <a:p>
            <a:r>
              <a:rPr lang="en-US" dirty="0" smtClean="0"/>
              <a:t>First-principles models</a:t>
            </a:r>
          </a:p>
          <a:p>
            <a:r>
              <a:rPr lang="en-US" dirty="0" smtClean="0"/>
              <a:t>Machine learning to </a:t>
            </a:r>
          </a:p>
          <a:p>
            <a:endParaRPr lang="en-US" dirty="0"/>
          </a:p>
        </p:txBody>
      </p:sp>
      <p:sp>
        <p:nvSpPr>
          <p:cNvPr id="4" name="Slide Number Placeholder 3"/>
          <p:cNvSpPr>
            <a:spLocks noGrp="1"/>
          </p:cNvSpPr>
          <p:nvPr>
            <p:ph type="sldNum" sz="quarter" idx="10"/>
          </p:nvPr>
        </p:nvSpPr>
        <p:spPr/>
        <p:txBody>
          <a:bodyPr/>
          <a:lstStyle/>
          <a:p>
            <a:fld id="{5091798A-62F2-894A-92B1-C0CB6D63505F}" type="slidenum">
              <a:rPr lang="en-US" smtClean="0"/>
              <a:pPr/>
              <a:t>10</a:t>
            </a:fld>
            <a:endParaRPr lang="en-US"/>
          </a:p>
        </p:txBody>
      </p:sp>
    </p:spTree>
    <p:extLst>
      <p:ext uri="{BB962C8B-B14F-4D97-AF65-F5344CB8AC3E}">
        <p14:creationId xmlns:p14="http://schemas.microsoft.com/office/powerpoint/2010/main" val="2355492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 I can’t work out why the bottom two images are dimmed</a:t>
            </a:r>
            <a:r>
              <a:rPr lang="en-US" baseline="0" dirty="0" smtClean="0"/>
              <a:t>: some configuration option?</a:t>
            </a:r>
          </a:p>
          <a:p>
            <a:r>
              <a:rPr lang="en-US" baseline="0" dirty="0" smtClean="0"/>
              <a:t>Or, how to create nice oval around first.</a:t>
            </a:r>
            <a:endParaRPr lang="en-US" dirty="0"/>
          </a:p>
        </p:txBody>
      </p:sp>
      <p:sp>
        <p:nvSpPr>
          <p:cNvPr id="4" name="Slide Number Placeholder 3"/>
          <p:cNvSpPr>
            <a:spLocks noGrp="1"/>
          </p:cNvSpPr>
          <p:nvPr>
            <p:ph type="sldNum" sz="quarter" idx="10"/>
          </p:nvPr>
        </p:nvSpPr>
        <p:spPr/>
        <p:txBody>
          <a:bodyPr/>
          <a:lstStyle/>
          <a:p>
            <a:fld id="{5091798A-62F2-894A-92B1-C0CB6D63505F}" type="slidenum">
              <a:rPr lang="en-US" smtClean="0"/>
              <a:pPr/>
              <a:t>13</a:t>
            </a:fld>
            <a:endParaRPr lang="en-US"/>
          </a:p>
        </p:txBody>
      </p:sp>
    </p:spTree>
    <p:extLst>
      <p:ext uri="{BB962C8B-B14F-4D97-AF65-F5344CB8AC3E}">
        <p14:creationId xmlns:p14="http://schemas.microsoft.com/office/powerpoint/2010/main" val="3017410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Yes. The entire namespace is stored on Lustre Metadata Servers (MDSs); file data is stored on Lustre Object Storage Servers (OSSs). </a:t>
            </a:r>
          </a:p>
          <a:p>
            <a:r>
              <a:rPr lang="en-US" sz="1200" kern="1200" dirty="0" smtClean="0">
                <a:solidFill>
                  <a:schemeClr val="tx1"/>
                </a:solidFill>
                <a:latin typeface="+mn-lt"/>
                <a:ea typeface="+mn-ea"/>
                <a:cs typeface="+mn-cs"/>
              </a:rPr>
              <a:t>Note that unlike many block-based clustered </a:t>
            </a:r>
            <a:r>
              <a:rPr lang="en-US" sz="1200" kern="1200" dirty="0" err="1" smtClean="0">
                <a:solidFill>
                  <a:schemeClr val="tx1"/>
                </a:solidFill>
                <a:latin typeface="+mn-lt"/>
                <a:ea typeface="+mn-ea"/>
                <a:cs typeface="+mn-cs"/>
              </a:rPr>
              <a:t>filesystems</a:t>
            </a:r>
            <a:r>
              <a:rPr lang="en-US" sz="1200" kern="1200" dirty="0" smtClean="0">
                <a:solidFill>
                  <a:schemeClr val="tx1"/>
                </a:solidFill>
                <a:latin typeface="+mn-lt"/>
                <a:ea typeface="+mn-ea"/>
                <a:cs typeface="+mn-cs"/>
              </a:rPr>
              <a:t> where the MDS is still in charge of block allocation, the Lustre MDS is </a:t>
            </a:r>
            <a:r>
              <a:rPr lang="en-US" sz="1200" i="1" kern="1200" dirty="0" smtClean="0">
                <a:solidFill>
                  <a:schemeClr val="tx1"/>
                </a:solidFill>
                <a:latin typeface="+mn-lt"/>
                <a:ea typeface="+mn-ea"/>
                <a:cs typeface="+mn-cs"/>
              </a:rPr>
              <a:t>not</a:t>
            </a:r>
            <a:r>
              <a:rPr lang="en-US" sz="1200" i="0" kern="1200" dirty="0" smtClean="0">
                <a:solidFill>
                  <a:schemeClr val="tx1"/>
                </a:solidFill>
                <a:latin typeface="+mn-lt"/>
                <a:ea typeface="+mn-ea"/>
                <a:cs typeface="+mn-cs"/>
              </a:rPr>
              <a:t> involved in file IO in any manner and is not a source of contention for file IO.</a:t>
            </a:r>
          </a:p>
          <a:p>
            <a:r>
              <a:rPr lang="en-US" sz="1200" i="0" kern="1200" dirty="0" smtClean="0">
                <a:solidFill>
                  <a:schemeClr val="tx1"/>
                </a:solidFill>
                <a:latin typeface="+mn-lt"/>
                <a:ea typeface="+mn-ea"/>
                <a:cs typeface="+mn-cs"/>
              </a:rPr>
              <a:t>The data for each file may reside in multiple objects on separate servers. Lustre 1.x manages these objects in a RAID-0 (striping) configuration, so each object in a multi-object file contains only a part of the file's data. Future versions of Lustre will allow the user or administrator to choose other striping methods, such as RAID-1 or RAID-5 redundancy.</a:t>
            </a:r>
          </a:p>
          <a:p>
            <a:r>
              <a:rPr lang="en-US" sz="1200" b="1" i="0" kern="1200" dirty="0" smtClean="0">
                <a:solidFill>
                  <a:schemeClr val="tx1"/>
                </a:solidFill>
                <a:latin typeface="+mn-lt"/>
                <a:ea typeface="+mn-ea"/>
                <a:cs typeface="+mn-cs"/>
              </a:rPr>
              <a:t>What is the difference between an OST and an OSS?</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As the architecture has evolved, we refined these terms.</a:t>
            </a:r>
          </a:p>
          <a:p>
            <a:r>
              <a:rPr lang="en-US" sz="1200" b="0" i="0" kern="1200" dirty="0" smtClean="0">
                <a:solidFill>
                  <a:schemeClr val="tx1"/>
                </a:solidFill>
                <a:latin typeface="+mn-lt"/>
                <a:ea typeface="+mn-ea"/>
                <a:cs typeface="+mn-cs"/>
              </a:rPr>
              <a:t>An Object Storage Server (OSS) is a server node, running the Lustre software stack. It has one or more network interfaces and usually one or more disks.</a:t>
            </a:r>
          </a:p>
          <a:p>
            <a:r>
              <a:rPr lang="en-US" sz="1200" b="0" i="0" kern="1200" dirty="0" smtClean="0">
                <a:solidFill>
                  <a:schemeClr val="tx1"/>
                </a:solidFill>
                <a:latin typeface="+mn-lt"/>
                <a:ea typeface="+mn-ea"/>
                <a:cs typeface="+mn-cs"/>
              </a:rPr>
              <a:t>An Object Storage Target (OST) is an interface to a single exported backend volume. It is conceptually similar to an NFS export, except that an OST does not contain a whole namespace, but rather file system objects.</a:t>
            </a:r>
          </a:p>
        </p:txBody>
      </p:sp>
      <p:sp>
        <p:nvSpPr>
          <p:cNvPr id="4" name="Slide Number Placeholder 3"/>
          <p:cNvSpPr>
            <a:spLocks noGrp="1"/>
          </p:cNvSpPr>
          <p:nvPr>
            <p:ph type="sldNum" sz="quarter" idx="10"/>
          </p:nvPr>
        </p:nvSpPr>
        <p:spPr/>
        <p:txBody>
          <a:bodyPr/>
          <a:lstStyle/>
          <a:p>
            <a:fld id="{5091798A-62F2-894A-92B1-C0CB6D63505F}" type="slidenum">
              <a:rPr lang="en-US" smtClean="0"/>
              <a:pPr/>
              <a:t>14</a:t>
            </a:fld>
            <a:endParaRPr lang="en-US"/>
          </a:p>
        </p:txBody>
      </p:sp>
    </p:spTree>
    <p:extLst>
      <p:ext uri="{BB962C8B-B14F-4D97-AF65-F5344CB8AC3E}">
        <p14:creationId xmlns:p14="http://schemas.microsoft.com/office/powerpoint/2010/main" val="1233802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t>
            </a:r>
            <a:r>
              <a:rPr lang="en-US" sz="1200" dirty="0" smtClean="0">
                <a:solidFill>
                  <a:srgbClr val="000000"/>
                </a:solidFill>
                <a:latin typeface="+mn-lt"/>
                <a:cs typeface="Calibri"/>
              </a:rPr>
              <a:t>Most of materials science is bottlenecked by disordered structures”—</a:t>
            </a:r>
            <a:r>
              <a:rPr lang="en-US" sz="1200" dirty="0" err="1" smtClean="0">
                <a:solidFill>
                  <a:srgbClr val="000000"/>
                </a:solidFill>
                <a:latin typeface="+mn-lt"/>
                <a:cs typeface="Calibri"/>
              </a:rPr>
              <a:t>Littlewood</a:t>
            </a:r>
            <a:r>
              <a:rPr lang="en-US" sz="1200" dirty="0" smtClean="0">
                <a:solidFill>
                  <a:srgbClr val="000000"/>
                </a:solidFill>
                <a:latin typeface="+mn-lt"/>
                <a:cs typeface="Calibri"/>
              </a:rPr>
              <a:t>.</a:t>
            </a:r>
          </a:p>
          <a:p>
            <a:r>
              <a:rPr lang="en-US" sz="1200" b="0" dirty="0" smtClean="0">
                <a:solidFill>
                  <a:srgbClr val="000000"/>
                </a:solidFill>
                <a:latin typeface="+mn-lt"/>
                <a:cs typeface="Calibri"/>
              </a:rPr>
              <a:t>Solve</a:t>
            </a:r>
            <a:r>
              <a:rPr lang="en-US" sz="1200" b="0" baseline="0" dirty="0" smtClean="0">
                <a:solidFill>
                  <a:srgbClr val="000000"/>
                </a:solidFill>
                <a:latin typeface="+mn-lt"/>
                <a:cs typeface="Calibri"/>
              </a:rPr>
              <a:t> inverse problem.</a:t>
            </a:r>
          </a:p>
          <a:p>
            <a:r>
              <a:rPr lang="en-US" sz="1200" b="0" baseline="0" dirty="0" smtClean="0">
                <a:solidFill>
                  <a:srgbClr val="000000"/>
                </a:solidFill>
                <a:latin typeface="+mn-lt"/>
                <a:cs typeface="Calibri"/>
              </a:rPr>
              <a:t>How do we make this sort of application routine? Allow thousands—millions?—to contribute to the knowledge base.</a:t>
            </a:r>
          </a:p>
          <a:p>
            <a:r>
              <a:rPr lang="en-US" sz="1200" b="0" baseline="0" dirty="0" smtClean="0">
                <a:solidFill>
                  <a:srgbClr val="000000"/>
                </a:solidFill>
                <a:latin typeface="+mn-lt"/>
                <a:cs typeface="Calibri"/>
              </a:rPr>
              <a:t>Challenge: takes months to do a single loop through cycle.</a:t>
            </a:r>
          </a:p>
          <a:p>
            <a:r>
              <a:rPr lang="en-US" sz="1200" b="0" baseline="0" dirty="0" smtClean="0">
                <a:solidFill>
                  <a:srgbClr val="000000"/>
                </a:solidFill>
                <a:latin typeface="+mn-lt"/>
                <a:cs typeface="Calibri"/>
              </a:rPr>
              <a:t>Just as important, it is an incredibly labor intensive and expensive process.</a:t>
            </a:r>
          </a:p>
          <a:p>
            <a:endParaRPr lang="en-US" sz="1200" b="0" baseline="0" dirty="0" smtClean="0">
              <a:solidFill>
                <a:srgbClr val="000000"/>
              </a:solidFill>
              <a:latin typeface="+mn-lt"/>
              <a:cs typeface="Calibri"/>
            </a:endParaRPr>
          </a:p>
        </p:txBody>
      </p:sp>
      <p:sp>
        <p:nvSpPr>
          <p:cNvPr id="4" name="Slide Number Placeholder 3"/>
          <p:cNvSpPr>
            <a:spLocks noGrp="1"/>
          </p:cNvSpPr>
          <p:nvPr>
            <p:ph type="sldNum" sz="quarter" idx="10"/>
          </p:nvPr>
        </p:nvSpPr>
        <p:spPr/>
        <p:txBody>
          <a:bodyPr/>
          <a:lstStyle/>
          <a:p>
            <a:fld id="{E3F141BC-AFC3-6349-A76F-C00107596B93}" type="slidenum">
              <a:rPr lang="en-US" smtClean="0"/>
              <a:pPr/>
              <a:t>15</a:t>
            </a:fld>
            <a:endParaRPr lang="en-US"/>
          </a:p>
        </p:txBody>
      </p:sp>
    </p:spTree>
    <p:extLst>
      <p:ext uri="{BB962C8B-B14F-4D97-AF65-F5344CB8AC3E}">
        <p14:creationId xmlns:p14="http://schemas.microsoft.com/office/powerpoint/2010/main" val="1172337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DS, NF-HEDM, FF-HEDM, PD workflows operational</a:t>
            </a:r>
          </a:p>
          <a:p>
            <a:r>
              <a:rPr lang="en-US" dirty="0" smtClean="0"/>
              <a:t>Catalog integrated into workflow, supports rich user interface</a:t>
            </a:r>
          </a:p>
          <a:p>
            <a:r>
              <a:rPr lang="en-US" dirty="0" smtClean="0"/>
              <a:t>Workflows use large-scale compute resources outside of  APS</a:t>
            </a:r>
          </a:p>
          <a:p>
            <a:r>
              <a:rPr lang="en-US" dirty="0" smtClean="0"/>
              <a:t>Data publication service demonstrated</a:t>
            </a:r>
          </a:p>
          <a:p>
            <a:r>
              <a:rPr lang="en-US" dirty="0" smtClean="0"/>
              <a:t>Parallel </a:t>
            </a:r>
            <a:r>
              <a:rPr lang="en-US" dirty="0" err="1" smtClean="0"/>
              <a:t>algs</a:t>
            </a:r>
            <a:r>
              <a:rPr lang="en-US" dirty="0" smtClean="0"/>
              <a:t> for 3-D image reconstruction, structure determination, etc. </a:t>
            </a:r>
          </a:p>
          <a:p>
            <a:r>
              <a:rPr lang="en-US" dirty="0" smtClean="0"/>
              <a:t>Globus Galaxies platform integrated with Swift for scalability</a:t>
            </a:r>
          </a:p>
          <a:p>
            <a:endParaRPr lang="en-US" dirty="0" smtClean="0"/>
          </a:p>
          <a:p>
            <a:endParaRPr lang="en-US" dirty="0" smtClean="0"/>
          </a:p>
          <a:p>
            <a:pPr lvl="1"/>
            <a:endParaRPr lang="en-US" b="1"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3F141BC-AFC3-6349-A76F-C00107596B93}" type="slidenum">
              <a:rPr lang="en-US" smtClean="0"/>
              <a:pPr/>
              <a:t>16</a:t>
            </a:fld>
            <a:endParaRPr lang="en-US"/>
          </a:p>
        </p:txBody>
      </p:sp>
    </p:spTree>
    <p:extLst>
      <p:ext uri="{BB962C8B-B14F-4D97-AF65-F5344CB8AC3E}">
        <p14:creationId xmlns:p14="http://schemas.microsoft.com/office/powerpoint/2010/main" val="1878368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948980-2AFA-4CB6-A347-DDF139BA1F6B}" type="slidenum">
              <a:rPr lang="en-US" smtClean="0"/>
              <a:pPr/>
              <a:t>17</a:t>
            </a:fld>
            <a:endParaRPr lang="en-US" dirty="0"/>
          </a:p>
        </p:txBody>
      </p:sp>
    </p:spTree>
    <p:extLst>
      <p:ext uri="{BB962C8B-B14F-4D97-AF65-F5344CB8AC3E}">
        <p14:creationId xmlns:p14="http://schemas.microsoft.com/office/powerpoint/2010/main" val="3951387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0">
                <a:solidFill>
                  <a:schemeClr val="bg1"/>
                </a:solidFill>
              </a:defRPr>
            </a:lvl1pPr>
          </a:lstStyle>
          <a:p>
            <a:endParaRPr lang="en-US" dirty="0"/>
          </a:p>
        </p:txBody>
      </p:sp>
      <p:sp>
        <p:nvSpPr>
          <p:cNvPr id="3" name="Subtitle 2"/>
          <p:cNvSpPr>
            <a:spLocks noGrp="1"/>
          </p:cNvSpPr>
          <p:nvPr>
            <p:ph type="subTitle" idx="1"/>
          </p:nvPr>
        </p:nvSpPr>
        <p:spPr>
          <a:xfrm>
            <a:off x="685800" y="3886200"/>
            <a:ext cx="7772399" cy="1752600"/>
          </a:xfrm>
          <a:prstGeom prst="rect">
            <a:avLst/>
          </a:prstGeom>
        </p:spPr>
        <p:txBody>
          <a:bodyPr/>
          <a:lstStyle>
            <a:lvl1pPr marL="0" indent="0" algn="ctr">
              <a:buNone/>
              <a:defRPr baseline="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pic>
        <p:nvPicPr>
          <p:cNvPr id="4" name="Picture 3" descr="logo_ramse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622604" y="495433"/>
            <a:ext cx="4013200" cy="1244600"/>
          </a:xfrm>
          <a:prstGeom prst="rect">
            <a:avLst/>
          </a:prstGeom>
        </p:spPr>
      </p:pic>
    </p:spTree>
  </p:cSld>
  <p:clrMapOvr>
    <a:masterClrMapping/>
  </p:clrMapOvr>
  <p:transition xmlns:p14="http://schemas.microsoft.com/office/powerpoint/2010/main" advClick="0" advTm="5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1622"/>
          </a:xfrm>
          <a:prstGeom prst="rect">
            <a:avLst/>
          </a:prstGeom>
          <a:ln>
            <a:noFill/>
          </a:ln>
        </p:spPr>
        <p:txBody>
          <a:bodyPr anchor="ctr" anchorCtr="0">
            <a:noAutofit/>
          </a:bodyPr>
          <a:lstStyle>
            <a:lvl1pPr>
              <a:defRPr sz="3600">
                <a:ln>
                  <a:noFill/>
                </a:ln>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64978"/>
            <a:ext cx="8229600" cy="4561186"/>
          </a:xfrm>
          <a:prstGeom prst="rect">
            <a:avLst/>
          </a:prstGeom>
          <a:ln>
            <a:noFill/>
          </a:ln>
        </p:spPr>
        <p:txBody>
          <a:bodyPr/>
          <a:lstStyle>
            <a:lvl1pPr>
              <a:defRPr sz="2800">
                <a:ln>
                  <a:noFill/>
                </a:ln>
                <a:solidFill>
                  <a:schemeClr val="bg1"/>
                </a:solidFill>
              </a:defRPr>
            </a:lvl1pPr>
            <a:lvl2pPr>
              <a:defRPr sz="2400">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logo_ramse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439" y="6294514"/>
            <a:ext cx="1736312" cy="538476"/>
          </a:xfrm>
          <a:prstGeom prst="rect">
            <a:avLst/>
          </a:prstGeom>
        </p:spPr>
      </p:pic>
      <p:sp>
        <p:nvSpPr>
          <p:cNvPr id="7" name="Slide Number Placeholder 6"/>
          <p:cNvSpPr>
            <a:spLocks noGrp="1"/>
          </p:cNvSpPr>
          <p:nvPr>
            <p:ph type="sldNum" sz="quarter" idx="4"/>
          </p:nvPr>
        </p:nvSpPr>
        <p:spPr>
          <a:xfrm>
            <a:off x="6998959" y="6495113"/>
            <a:ext cx="2133600" cy="365125"/>
          </a:xfrm>
          <a:prstGeom prst="rect">
            <a:avLst/>
          </a:prstGeom>
        </p:spPr>
        <p:txBody>
          <a:bodyPr vert="horz" lIns="91440" tIns="45720" rIns="91440" bIns="45720" rtlCol="0" anchor="ctr"/>
          <a:lstStyle>
            <a:lvl1pPr algn="r">
              <a:defRPr sz="1200">
                <a:solidFill>
                  <a:srgbClr val="FFFFFF"/>
                </a:solidFill>
                <a:latin typeface="Helvetica Neue"/>
                <a:cs typeface="Helvetica Neue"/>
              </a:defRPr>
            </a:lvl1pPr>
          </a:lstStyle>
          <a:p>
            <a:fld id="{EC7F667F-AF00-6748-9CC4-23BB6FFE60B1}" type="slidenum">
              <a:rPr lang="en-US" smtClean="0"/>
              <a:pPr/>
              <a:t>‹#›</a:t>
            </a:fld>
            <a:endParaRPr lang="en-US"/>
          </a:p>
        </p:txBody>
      </p:sp>
    </p:spTree>
  </p:cSld>
  <p:clrMapOvr>
    <a:masterClrMapping/>
  </p:clrMapOvr>
  <p:transition xmlns:p14="http://schemas.microsoft.com/office/powerpoint/2010/main" advClick="0" advTm="500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743421"/>
            <a:ext cx="8229600" cy="3391796"/>
          </a:xfrm>
          <a:prstGeom prst="rect">
            <a:avLst/>
          </a:prstGeom>
        </p:spPr>
        <p:txBody>
          <a:bodyPr anchor="t">
            <a:normAutofit/>
          </a:bodyPr>
          <a:lstStyle>
            <a:lvl1pPr algn="l">
              <a:defRPr sz="4800">
                <a:solidFill>
                  <a:schemeClr val="bg1">
                    <a:lumMod val="85000"/>
                  </a:schemeClr>
                </a:solidFill>
              </a:defRPr>
            </a:lvl1pPr>
          </a:lstStyle>
          <a:p>
            <a:r>
              <a:rPr lang="en-US" dirty="0" smtClean="0"/>
              <a:t>Click to edit Master title style</a:t>
            </a:r>
            <a:endParaRPr lang="en-US" dirty="0"/>
          </a:p>
        </p:txBody>
      </p:sp>
    </p:spTree>
  </p:cSld>
  <p:clrMapOvr>
    <a:masterClrMapping/>
  </p:clrMapOvr>
  <p:transition xmlns:p14="http://schemas.microsoft.com/office/powerpoint/2010/main" advClick="0" advTm="5000">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3575" y="1350011"/>
            <a:ext cx="4038600" cy="462943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24575" y="1350011"/>
            <a:ext cx="4038600" cy="462943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6" name="Picture 5" descr="logo_ramses.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439" y="6294514"/>
            <a:ext cx="1736312" cy="538476"/>
          </a:xfrm>
          <a:prstGeom prst="rect">
            <a:avLst/>
          </a:prstGeom>
        </p:spPr>
      </p:pic>
      <p:sp>
        <p:nvSpPr>
          <p:cNvPr id="7" name="Slide Number Placeholder 6"/>
          <p:cNvSpPr>
            <a:spLocks noGrp="1"/>
          </p:cNvSpPr>
          <p:nvPr>
            <p:ph type="sldNum" sz="quarter" idx="4"/>
          </p:nvPr>
        </p:nvSpPr>
        <p:spPr>
          <a:xfrm>
            <a:off x="6998959" y="6495113"/>
            <a:ext cx="2133600" cy="365125"/>
          </a:xfrm>
          <a:prstGeom prst="rect">
            <a:avLst/>
          </a:prstGeom>
        </p:spPr>
        <p:txBody>
          <a:bodyPr vert="horz" lIns="91440" tIns="45720" rIns="91440" bIns="45720" rtlCol="0" anchor="ctr"/>
          <a:lstStyle>
            <a:lvl1pPr algn="r">
              <a:defRPr sz="1200">
                <a:solidFill>
                  <a:srgbClr val="FFFFFF"/>
                </a:solidFill>
                <a:latin typeface="Helvetica Neue"/>
                <a:cs typeface="Helvetica Neue"/>
              </a:defRPr>
            </a:lvl1pPr>
          </a:lstStyle>
          <a:p>
            <a:fld id="{EC7F667F-AF00-6748-9CC4-23BB6FFE60B1}" type="slidenum">
              <a:rPr lang="en-US" smtClean="0"/>
              <a:pPr/>
              <a:t>‹#›</a:t>
            </a:fld>
            <a:endParaRPr lang="en-US"/>
          </a:p>
        </p:txBody>
      </p:sp>
    </p:spTree>
    <p:extLst>
      <p:ext uri="{BB962C8B-B14F-4D97-AF65-F5344CB8AC3E}">
        <p14:creationId xmlns:p14="http://schemas.microsoft.com/office/powerpoint/2010/main" val="278067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2011362"/>
          </a:xfrm>
          <a:prstGeom prst="rect">
            <a:avLst/>
          </a:prstGeom>
        </p:spPr>
        <p:txBody>
          <a:bodyPr/>
          <a:lstStyle/>
          <a:p>
            <a:r>
              <a:rPr lang="en-US" smtClean="0"/>
              <a:t>Click to edit Master title style</a:t>
            </a:r>
            <a:endParaRPr lang="en-US" dirty="0"/>
          </a:p>
        </p:txBody>
      </p:sp>
      <p:sp>
        <p:nvSpPr>
          <p:cNvPr id="10" name="Slide Number Placeholder 9"/>
          <p:cNvSpPr>
            <a:spLocks noGrp="1"/>
          </p:cNvSpPr>
          <p:nvPr>
            <p:ph type="sldNum" sz="quarter" idx="10"/>
          </p:nvPr>
        </p:nvSpPr>
        <p:spPr>
          <a:xfrm>
            <a:off x="4229100" y="6492875"/>
            <a:ext cx="685800" cy="365125"/>
          </a:xfrm>
          <a:prstGeom prst="rect">
            <a:avLst/>
          </a:prstGeom>
        </p:spPr>
        <p:txBody>
          <a:bodyPr/>
          <a:lstStyle/>
          <a:p>
            <a:fld id="{3F384DCC-98C3-D046-B854-1C38EB4E5EE0}" type="slidenum">
              <a:rPr lang="en-US" smtClean="0"/>
              <a:pPr/>
              <a:t>‹#›</a:t>
            </a:fld>
            <a:endParaRPr lang="en-US"/>
          </a:p>
        </p:txBody>
      </p:sp>
    </p:spTree>
    <p:extLst>
      <p:ext uri="{BB962C8B-B14F-4D97-AF65-F5344CB8AC3E}">
        <p14:creationId xmlns:p14="http://schemas.microsoft.com/office/powerpoint/2010/main" val="6588221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4" r:id="rId4"/>
    <p:sldLayoutId id="2147483665" r:id="rId5"/>
  </p:sldLayoutIdLst>
  <p:transition xmlns:p14="http://schemas.microsoft.com/office/powerpoint/2010/main" advClick="0" advTm="5000">
    <p:fade thruBlk="1"/>
  </p:transition>
  <p:hf hdr="0" dt="0"/>
  <p:txStyles>
    <p:titleStyle>
      <a:lvl1pPr algn="ctr" defTabSz="457200" rtl="0" eaLnBrk="1" latinLnBrk="0" hangingPunct="1">
        <a:spcBef>
          <a:spcPct val="0"/>
        </a:spcBef>
        <a:buNone/>
        <a:defRPr sz="4400" kern="1200">
          <a:ln>
            <a:solidFill>
              <a:schemeClr val="bg1"/>
            </a:solidFill>
          </a:ln>
          <a:solidFill>
            <a:schemeClr val="bg1"/>
          </a:solidFill>
          <a:latin typeface="Helvetica Neue"/>
          <a:ea typeface="+mj-ea"/>
          <a:cs typeface="Helvetica Neue"/>
        </a:defRPr>
      </a:lvl1pPr>
    </p:titleStyle>
    <p:bodyStyle>
      <a:lvl1pPr marL="342900" indent="-342900" algn="l" defTabSz="457200" rtl="0" eaLnBrk="1" latinLnBrk="0" hangingPunct="1">
        <a:spcBef>
          <a:spcPct val="20000"/>
        </a:spcBef>
        <a:buFont typeface="Arial"/>
        <a:buChar char="•"/>
        <a:defRPr sz="3200" kern="1200">
          <a:ln>
            <a:solidFill>
              <a:schemeClr val="bg1"/>
            </a:solidFill>
          </a:ln>
          <a:solidFill>
            <a:schemeClr val="bg1"/>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kern="1200">
          <a:ln>
            <a:solidFill>
              <a:schemeClr val="bg1"/>
            </a:solidFill>
          </a:ln>
          <a:solidFill>
            <a:schemeClr val="bg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ln>
            <a:solidFill>
              <a:schemeClr val="bg1"/>
            </a:solidFill>
          </a:ln>
          <a:solidFill>
            <a:schemeClr val="bg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kern="1200">
          <a:ln>
            <a:solidFill>
              <a:schemeClr val="bg1"/>
            </a:solidFill>
          </a:ln>
          <a:solidFill>
            <a:schemeClr val="bg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kern="1200">
          <a:ln>
            <a:solidFill>
              <a:schemeClr val="bg1"/>
            </a:solidFill>
          </a:ln>
          <a:solidFill>
            <a:schemeClr val="bg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microsoft.com/office/2007/relationships/hdphoto" Target="../media/hdphoto1.wdp"/><Relationship Id="rId6" Type="http://schemas.openxmlformats.org/officeDocument/2006/relationships/image" Target="../media/image15.jpeg"/><Relationship Id="rId7" Type="http://schemas.openxmlformats.org/officeDocument/2006/relationships/image" Target="../media/image16.png"/><Relationship Id="rId8" Type="http://schemas.openxmlformats.org/officeDocument/2006/relationships/image" Target="../media/image17.jpeg"/><Relationship Id="rId9"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emf"/><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emf"/><Relationship Id="rId10" Type="http://schemas.openxmlformats.org/officeDocument/2006/relationships/image" Target="../media/image25.png"/><Relationship Id="rId11"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32.emf"/><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1" Type="http://schemas.openxmlformats.org/officeDocument/2006/relationships/image" Target="../media/image41.emf"/><Relationship Id="rId12" Type="http://schemas.openxmlformats.org/officeDocument/2006/relationships/oleObject" Target="../embeddings/oleObject5.bin"/><Relationship Id="rId13" Type="http://schemas.openxmlformats.org/officeDocument/2006/relationships/image" Target="../media/image42.emf"/><Relationship Id="rId14" Type="http://schemas.openxmlformats.org/officeDocument/2006/relationships/oleObject" Target="../embeddings/oleObject6.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image" Target="../media/image38.emf"/><Relationship Id="rId6" Type="http://schemas.openxmlformats.org/officeDocument/2006/relationships/oleObject" Target="../embeddings/oleObject2.bin"/><Relationship Id="rId7" Type="http://schemas.openxmlformats.org/officeDocument/2006/relationships/image" Target="../media/image39.emf"/><Relationship Id="rId8" Type="http://schemas.openxmlformats.org/officeDocument/2006/relationships/oleObject" Target="../embeddings/oleObject3.bin"/><Relationship Id="rId9" Type="http://schemas.openxmlformats.org/officeDocument/2006/relationships/image" Target="../media/image40.emf"/><Relationship Id="rId10"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46.emf"/><Relationship Id="rId5" Type="http://schemas.openxmlformats.org/officeDocument/2006/relationships/oleObject" Target="../embeddings/oleObject8.bin"/><Relationship Id="rId6" Type="http://schemas.openxmlformats.org/officeDocument/2006/relationships/image" Target="../media/image4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image" Target="../media/image46.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oleObject9.bin"/><Relationship Id="rId4" Type="http://schemas.openxmlformats.org/officeDocument/2006/relationships/image" Target="../media/image48.emf"/><Relationship Id="rId5" Type="http://schemas.openxmlformats.org/officeDocument/2006/relationships/oleObject" Target="../embeddings/oleObject10.bin"/><Relationship Id="rId6" Type="http://schemas.openxmlformats.org/officeDocument/2006/relationships/image" Target="../media/image49.wmf"/><Relationship Id="rId7" Type="http://schemas.openxmlformats.org/officeDocument/2006/relationships/oleObject" Target="../embeddings/oleObject11.bin"/><Relationship Id="rId8" Type="http://schemas.openxmlformats.org/officeDocument/2006/relationships/image" Target="../media/image50.wmf"/><Relationship Id="rId9" Type="http://schemas.openxmlformats.org/officeDocument/2006/relationships/oleObject" Target="../embeddings/oleObject12.bin"/><Relationship Id="rId10" Type="http://schemas.openxmlformats.org/officeDocument/2006/relationships/image" Target="../media/image51.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52.wmf"/><Relationship Id="rId5" Type="http://schemas.openxmlformats.org/officeDocument/2006/relationships/oleObject" Target="../embeddings/oleObject15.bin"/><Relationship Id="rId6" Type="http://schemas.openxmlformats.org/officeDocument/2006/relationships/image" Target="../media/image53.emf"/><Relationship Id="rId7" Type="http://schemas.openxmlformats.org/officeDocument/2006/relationships/oleObject" Target="../embeddings/oleObject16.bin"/><Relationship Id="rId8" Type="http://schemas.openxmlformats.org/officeDocument/2006/relationships/image" Target="../media/image5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1.xml.rels><?xml version="1.0" encoding="UTF-8" standalone="yes"?>
<Relationships xmlns="http://schemas.openxmlformats.org/package/2006/relationships"><Relationship Id="rId11" Type="http://schemas.openxmlformats.org/officeDocument/2006/relationships/oleObject" Target="../embeddings/oleObject19.bin"/><Relationship Id="rId12" Type="http://schemas.openxmlformats.org/officeDocument/2006/relationships/image" Target="../media/image58.w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image" Target="../media/image59.wmf"/><Relationship Id="rId4" Type="http://schemas.openxmlformats.org/officeDocument/2006/relationships/image" Target="../media/image60.gif"/><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oleObject" Target="../embeddings/oleObject17.bin"/><Relationship Id="rId8" Type="http://schemas.openxmlformats.org/officeDocument/2006/relationships/image" Target="../media/image56.wmf"/><Relationship Id="rId9" Type="http://schemas.openxmlformats.org/officeDocument/2006/relationships/oleObject" Target="../embeddings/oleObject18.bin"/><Relationship Id="rId10" Type="http://schemas.openxmlformats.org/officeDocument/2006/relationships/image" Target="../media/image57.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emf"/></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emf"/><Relationship Id="rId3" Type="http://schemas.openxmlformats.org/officeDocument/2006/relationships/image" Target="../media/image8.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29571"/>
            <a:ext cx="7772400" cy="1470025"/>
          </a:xfrm>
        </p:spPr>
        <p:txBody>
          <a:bodyPr>
            <a:normAutofit/>
          </a:bodyPr>
          <a:lstStyle/>
          <a:p>
            <a:r>
              <a:rPr lang="en-US" sz="4000" dirty="0"/>
              <a:t>Robust analytic models for science at extreme </a:t>
            </a:r>
            <a:r>
              <a:rPr lang="en-US" sz="4000" dirty="0" smtClean="0"/>
              <a:t>scales</a:t>
            </a:r>
            <a:endParaRPr lang="en-US" sz="4000" b="0" dirty="0">
              <a:solidFill>
                <a:srgbClr val="FFFFFF"/>
              </a:solidFill>
            </a:endParaRPr>
          </a:p>
        </p:txBody>
      </p:sp>
      <p:sp>
        <p:nvSpPr>
          <p:cNvPr id="3" name="Subtitle 2"/>
          <p:cNvSpPr>
            <a:spLocks noGrp="1"/>
          </p:cNvSpPr>
          <p:nvPr>
            <p:ph type="subTitle" idx="1"/>
          </p:nvPr>
        </p:nvSpPr>
        <p:spPr>
          <a:xfrm>
            <a:off x="0" y="3379026"/>
            <a:ext cx="9144000" cy="1752600"/>
          </a:xfrm>
        </p:spPr>
        <p:txBody>
          <a:bodyPr>
            <a:noAutofit/>
          </a:bodyPr>
          <a:lstStyle/>
          <a:p>
            <a:r>
              <a:rPr lang="en-US" sz="2000" dirty="0" err="1">
                <a:ln>
                  <a:noFill/>
                </a:ln>
                <a:solidFill>
                  <a:schemeClr val="bg1"/>
                </a:solidFill>
              </a:rPr>
              <a:t>Gagan</a:t>
            </a:r>
            <a:r>
              <a:rPr lang="en-US" sz="2000" dirty="0">
                <a:ln>
                  <a:noFill/>
                </a:ln>
                <a:solidFill>
                  <a:schemeClr val="bg1"/>
                </a:solidFill>
              </a:rPr>
              <a:t> </a:t>
            </a:r>
            <a:r>
              <a:rPr lang="en-US" sz="2000" dirty="0" smtClean="0">
                <a:ln>
                  <a:noFill/>
                </a:ln>
                <a:solidFill>
                  <a:schemeClr val="bg1"/>
                </a:solidFill>
              </a:rPr>
              <a:t>Agarwal</a:t>
            </a:r>
            <a:r>
              <a:rPr lang="en-US" sz="2000" baseline="30000" dirty="0" smtClean="0">
                <a:ln>
                  <a:noFill/>
                </a:ln>
                <a:solidFill>
                  <a:schemeClr val="bg1"/>
                </a:solidFill>
              </a:rPr>
              <a:t>1*</a:t>
            </a:r>
            <a:r>
              <a:rPr lang="en-US" sz="2000" dirty="0">
                <a:ln>
                  <a:noFill/>
                </a:ln>
                <a:solidFill>
                  <a:schemeClr val="bg1"/>
                </a:solidFill>
              </a:rPr>
              <a:t> </a:t>
            </a:r>
            <a:r>
              <a:rPr lang="en-US" sz="2000" dirty="0" smtClean="0">
                <a:ln>
                  <a:noFill/>
                </a:ln>
                <a:solidFill>
                  <a:schemeClr val="bg1"/>
                </a:solidFill>
              </a:rPr>
              <a:t>   </a:t>
            </a:r>
            <a:r>
              <a:rPr lang="en-US" sz="2000" dirty="0" err="1" smtClean="0">
                <a:ln>
                  <a:noFill/>
                </a:ln>
                <a:solidFill>
                  <a:schemeClr val="bg1"/>
                </a:solidFill>
              </a:rPr>
              <a:t>Prasanna</a:t>
            </a:r>
            <a:r>
              <a:rPr lang="en-US" sz="2000" dirty="0" smtClean="0">
                <a:ln>
                  <a:noFill/>
                </a:ln>
                <a:solidFill>
                  <a:schemeClr val="bg1"/>
                </a:solidFill>
              </a:rPr>
              <a:t> Balaprakash</a:t>
            </a:r>
            <a:r>
              <a:rPr lang="en-US" sz="2000" baseline="30000" dirty="0" smtClean="0">
                <a:ln>
                  <a:noFill/>
                </a:ln>
                <a:solidFill>
                  <a:schemeClr val="bg1"/>
                </a:solidFill>
              </a:rPr>
              <a:t>2</a:t>
            </a:r>
            <a:r>
              <a:rPr lang="en-US" sz="2000" dirty="0">
                <a:ln>
                  <a:noFill/>
                </a:ln>
                <a:solidFill>
                  <a:schemeClr val="bg1"/>
                </a:solidFill>
              </a:rPr>
              <a:t> </a:t>
            </a:r>
            <a:r>
              <a:rPr lang="en-US" sz="2000" dirty="0" smtClean="0">
                <a:ln>
                  <a:noFill/>
                </a:ln>
                <a:solidFill>
                  <a:schemeClr val="bg1"/>
                </a:solidFill>
              </a:rPr>
              <a:t>   Ian Foster</a:t>
            </a:r>
            <a:r>
              <a:rPr lang="en-US" sz="2000" baseline="30000" dirty="0" smtClean="0">
                <a:ln>
                  <a:noFill/>
                </a:ln>
                <a:solidFill>
                  <a:schemeClr val="bg1"/>
                </a:solidFill>
              </a:rPr>
              <a:t>2*</a:t>
            </a:r>
            <a:r>
              <a:rPr lang="en-US" sz="2000" dirty="0">
                <a:ln>
                  <a:noFill/>
                </a:ln>
                <a:solidFill>
                  <a:schemeClr val="bg1"/>
                </a:solidFill>
              </a:rPr>
              <a:t> </a:t>
            </a:r>
            <a:r>
              <a:rPr lang="en-US" sz="2000" dirty="0" smtClean="0">
                <a:ln>
                  <a:noFill/>
                </a:ln>
                <a:solidFill>
                  <a:schemeClr val="bg1"/>
                </a:solidFill>
              </a:rPr>
              <a:t>   Raj Kettimuthu</a:t>
            </a:r>
            <a:r>
              <a:rPr lang="en-US" sz="2000" baseline="30000" dirty="0" smtClean="0">
                <a:ln>
                  <a:noFill/>
                </a:ln>
                <a:solidFill>
                  <a:schemeClr val="bg1"/>
                </a:solidFill>
              </a:rPr>
              <a:t>2</a:t>
            </a:r>
            <a:r>
              <a:rPr lang="en-US" sz="2000" dirty="0" smtClean="0">
                <a:ln>
                  <a:noFill/>
                </a:ln>
                <a:solidFill>
                  <a:schemeClr val="bg1"/>
                </a:solidFill>
              </a:rPr>
              <a:t> </a:t>
            </a:r>
            <a:br>
              <a:rPr lang="en-US" sz="2000" dirty="0" smtClean="0">
                <a:ln>
                  <a:noFill/>
                </a:ln>
                <a:solidFill>
                  <a:schemeClr val="bg1"/>
                </a:solidFill>
              </a:rPr>
            </a:br>
            <a:r>
              <a:rPr lang="en-US" sz="2000" dirty="0" smtClean="0">
                <a:ln>
                  <a:noFill/>
                </a:ln>
                <a:solidFill>
                  <a:schemeClr val="bg1"/>
                </a:solidFill>
              </a:rPr>
              <a:t>Sven Leyffer</a:t>
            </a:r>
            <a:r>
              <a:rPr lang="en-US" sz="2000" baseline="30000" dirty="0" smtClean="0">
                <a:ln>
                  <a:noFill/>
                </a:ln>
                <a:solidFill>
                  <a:schemeClr val="bg1"/>
                </a:solidFill>
              </a:rPr>
              <a:t>2</a:t>
            </a:r>
            <a:r>
              <a:rPr lang="en-US" sz="2000" dirty="0">
                <a:ln>
                  <a:noFill/>
                </a:ln>
                <a:solidFill>
                  <a:schemeClr val="bg1"/>
                </a:solidFill>
              </a:rPr>
              <a:t> </a:t>
            </a:r>
            <a:r>
              <a:rPr lang="en-US" sz="2000" dirty="0" smtClean="0">
                <a:ln>
                  <a:noFill/>
                </a:ln>
                <a:solidFill>
                  <a:schemeClr val="bg1"/>
                </a:solidFill>
              </a:rPr>
              <a:t>   </a:t>
            </a:r>
            <a:r>
              <a:rPr lang="en-US" sz="2000" dirty="0" err="1" smtClean="0">
                <a:ln>
                  <a:noFill/>
                </a:ln>
                <a:solidFill>
                  <a:schemeClr val="bg1"/>
                </a:solidFill>
              </a:rPr>
              <a:t>Vitali</a:t>
            </a:r>
            <a:r>
              <a:rPr lang="en-US" sz="2000" dirty="0" smtClean="0">
                <a:ln>
                  <a:noFill/>
                </a:ln>
                <a:solidFill>
                  <a:schemeClr val="bg1"/>
                </a:solidFill>
              </a:rPr>
              <a:t> Morozov</a:t>
            </a:r>
            <a:r>
              <a:rPr lang="en-US" sz="2000" baseline="30000" dirty="0" smtClean="0">
                <a:ln>
                  <a:noFill/>
                </a:ln>
                <a:solidFill>
                  <a:schemeClr val="bg1"/>
                </a:solidFill>
              </a:rPr>
              <a:t>2</a:t>
            </a:r>
            <a:r>
              <a:rPr lang="en-US" sz="2000" dirty="0">
                <a:ln>
                  <a:noFill/>
                </a:ln>
                <a:solidFill>
                  <a:schemeClr val="bg1"/>
                </a:solidFill>
              </a:rPr>
              <a:t> </a:t>
            </a:r>
            <a:r>
              <a:rPr lang="en-US" sz="2000" dirty="0" smtClean="0">
                <a:ln>
                  <a:noFill/>
                </a:ln>
                <a:solidFill>
                  <a:schemeClr val="bg1"/>
                </a:solidFill>
              </a:rPr>
              <a:t>    Todd Munson</a:t>
            </a:r>
            <a:r>
              <a:rPr lang="en-US" sz="2000" baseline="30000" dirty="0" smtClean="0">
                <a:ln>
                  <a:noFill/>
                </a:ln>
                <a:solidFill>
                  <a:schemeClr val="bg1"/>
                </a:solidFill>
              </a:rPr>
              <a:t>2</a:t>
            </a:r>
            <a:r>
              <a:rPr lang="en-US" sz="2000" dirty="0">
                <a:ln>
                  <a:noFill/>
                </a:ln>
                <a:solidFill>
                  <a:schemeClr val="bg1"/>
                </a:solidFill>
              </a:rPr>
              <a:t> </a:t>
            </a:r>
            <a:r>
              <a:rPr lang="en-US" sz="2000" dirty="0" smtClean="0">
                <a:ln>
                  <a:noFill/>
                </a:ln>
                <a:solidFill>
                  <a:schemeClr val="bg1"/>
                </a:solidFill>
              </a:rPr>
              <a:t>   </a:t>
            </a:r>
            <a:r>
              <a:rPr lang="en-US" sz="2000" dirty="0" err="1" smtClean="0">
                <a:ln>
                  <a:noFill/>
                </a:ln>
                <a:solidFill>
                  <a:schemeClr val="bg1"/>
                </a:solidFill>
              </a:rPr>
              <a:t>Nagi</a:t>
            </a:r>
            <a:r>
              <a:rPr lang="en-US" sz="2000" dirty="0" smtClean="0">
                <a:ln>
                  <a:noFill/>
                </a:ln>
                <a:solidFill>
                  <a:schemeClr val="bg1"/>
                </a:solidFill>
              </a:rPr>
              <a:t> Rao</a:t>
            </a:r>
            <a:r>
              <a:rPr lang="en-US" sz="2000" baseline="30000" dirty="0" smtClean="0">
                <a:ln>
                  <a:noFill/>
                </a:ln>
                <a:solidFill>
                  <a:schemeClr val="bg1"/>
                </a:solidFill>
              </a:rPr>
              <a:t>3*</a:t>
            </a:r>
            <a:r>
              <a:rPr lang="en-US" sz="2000" dirty="0">
                <a:ln>
                  <a:noFill/>
                </a:ln>
                <a:solidFill>
                  <a:schemeClr val="bg1"/>
                </a:solidFill>
              </a:rPr>
              <a:t/>
            </a:r>
            <a:br>
              <a:rPr lang="en-US" sz="2000" dirty="0">
                <a:ln>
                  <a:noFill/>
                </a:ln>
                <a:solidFill>
                  <a:schemeClr val="bg1"/>
                </a:solidFill>
              </a:rPr>
            </a:br>
            <a:r>
              <a:rPr lang="en-US" sz="2000" dirty="0" err="1" smtClean="0">
                <a:ln>
                  <a:noFill/>
                </a:ln>
                <a:solidFill>
                  <a:schemeClr val="bg1"/>
                </a:solidFill>
              </a:rPr>
              <a:t>Saday</a:t>
            </a:r>
            <a:r>
              <a:rPr lang="en-US" sz="2000" dirty="0" smtClean="0">
                <a:ln>
                  <a:noFill/>
                </a:ln>
                <a:solidFill>
                  <a:schemeClr val="bg1"/>
                </a:solidFill>
              </a:rPr>
              <a:t> Sadayappan</a:t>
            </a:r>
            <a:r>
              <a:rPr lang="en-US" sz="2000" baseline="30000" dirty="0" smtClean="0">
                <a:ln>
                  <a:noFill/>
                </a:ln>
                <a:solidFill>
                  <a:schemeClr val="bg1"/>
                </a:solidFill>
              </a:rPr>
              <a:t>1</a:t>
            </a:r>
            <a:r>
              <a:rPr lang="en-US" sz="2000" dirty="0">
                <a:ln>
                  <a:noFill/>
                </a:ln>
                <a:solidFill>
                  <a:schemeClr val="bg1"/>
                </a:solidFill>
              </a:rPr>
              <a:t> </a:t>
            </a:r>
            <a:r>
              <a:rPr lang="en-US" sz="2000" dirty="0" smtClean="0">
                <a:ln>
                  <a:noFill/>
                </a:ln>
                <a:solidFill>
                  <a:schemeClr val="bg1"/>
                </a:solidFill>
              </a:rPr>
              <a:t>   Brad Settlemyer</a:t>
            </a:r>
            <a:r>
              <a:rPr lang="en-US" sz="2000" baseline="30000" dirty="0" smtClean="0">
                <a:ln>
                  <a:noFill/>
                </a:ln>
                <a:solidFill>
                  <a:schemeClr val="bg1"/>
                </a:solidFill>
              </a:rPr>
              <a:t>3</a:t>
            </a:r>
            <a:r>
              <a:rPr lang="en-US" sz="2000" dirty="0">
                <a:ln>
                  <a:noFill/>
                </a:ln>
                <a:solidFill>
                  <a:schemeClr val="bg1"/>
                </a:solidFill>
              </a:rPr>
              <a:t> </a:t>
            </a:r>
            <a:r>
              <a:rPr lang="en-US" sz="2000" dirty="0" smtClean="0">
                <a:ln>
                  <a:noFill/>
                </a:ln>
                <a:solidFill>
                  <a:schemeClr val="bg1"/>
                </a:solidFill>
              </a:rPr>
              <a:t>    Brian Tierney</a:t>
            </a:r>
            <a:r>
              <a:rPr lang="en-US" sz="2000" baseline="30000" dirty="0" smtClean="0">
                <a:ln>
                  <a:noFill/>
                </a:ln>
                <a:solidFill>
                  <a:schemeClr val="bg1"/>
                </a:solidFill>
              </a:rPr>
              <a:t>4*</a:t>
            </a:r>
            <a:r>
              <a:rPr lang="en-US" sz="2000" dirty="0">
                <a:ln>
                  <a:noFill/>
                </a:ln>
                <a:solidFill>
                  <a:schemeClr val="bg1"/>
                </a:solidFill>
              </a:rPr>
              <a:t> </a:t>
            </a:r>
            <a:r>
              <a:rPr lang="en-US" sz="2000" dirty="0" smtClean="0">
                <a:ln>
                  <a:noFill/>
                </a:ln>
                <a:solidFill>
                  <a:schemeClr val="bg1"/>
                </a:solidFill>
              </a:rPr>
              <a:t>   Don Towsley</a:t>
            </a:r>
            <a:r>
              <a:rPr lang="en-US" sz="2000" baseline="30000" dirty="0" smtClean="0">
                <a:ln>
                  <a:noFill/>
                </a:ln>
                <a:solidFill>
                  <a:schemeClr val="bg1"/>
                </a:solidFill>
              </a:rPr>
              <a:t>5*</a:t>
            </a:r>
            <a:r>
              <a:rPr lang="en-US" sz="2000" dirty="0" smtClean="0">
                <a:ln>
                  <a:noFill/>
                </a:ln>
                <a:solidFill>
                  <a:schemeClr val="bg1"/>
                </a:solidFill>
              </a:rPr>
              <a:t> </a:t>
            </a:r>
            <a:r>
              <a:rPr lang="en-US" sz="2000" dirty="0" err="1">
                <a:ln>
                  <a:noFill/>
                </a:ln>
                <a:solidFill>
                  <a:schemeClr val="bg1"/>
                </a:solidFill>
              </a:rPr>
              <a:t>Venkat</a:t>
            </a:r>
            <a:r>
              <a:rPr lang="en-US" sz="2000" dirty="0">
                <a:ln>
                  <a:noFill/>
                </a:ln>
                <a:solidFill>
                  <a:schemeClr val="bg1"/>
                </a:solidFill>
              </a:rPr>
              <a:t> </a:t>
            </a:r>
            <a:r>
              <a:rPr lang="en-US" sz="2000" dirty="0" smtClean="0">
                <a:ln>
                  <a:noFill/>
                </a:ln>
                <a:solidFill>
                  <a:schemeClr val="bg1"/>
                </a:solidFill>
              </a:rPr>
              <a:t>Vishwanath</a:t>
            </a:r>
            <a:r>
              <a:rPr lang="en-US" sz="2000" baseline="30000" dirty="0" smtClean="0">
                <a:ln>
                  <a:noFill/>
                </a:ln>
                <a:solidFill>
                  <a:schemeClr val="bg1"/>
                </a:solidFill>
              </a:rPr>
              <a:t>2</a:t>
            </a:r>
            <a:r>
              <a:rPr lang="en-US" sz="2000" dirty="0">
                <a:ln>
                  <a:noFill/>
                </a:ln>
                <a:solidFill>
                  <a:schemeClr val="bg1"/>
                </a:solidFill>
              </a:rPr>
              <a:t> </a:t>
            </a:r>
            <a:r>
              <a:rPr lang="en-US" sz="2000" dirty="0" smtClean="0">
                <a:ln>
                  <a:noFill/>
                </a:ln>
                <a:solidFill>
                  <a:schemeClr val="bg1"/>
                </a:solidFill>
              </a:rPr>
              <a:t>   Yao Zhang</a:t>
            </a:r>
            <a:r>
              <a:rPr lang="en-US" sz="2000" baseline="30000" dirty="0" smtClean="0">
                <a:ln>
                  <a:noFill/>
                </a:ln>
                <a:solidFill>
                  <a:schemeClr val="bg1"/>
                </a:solidFill>
              </a:rPr>
              <a:t>2	          </a:t>
            </a:r>
            <a:endParaRPr lang="en-US" sz="2000" baseline="30000" dirty="0">
              <a:ln>
                <a:noFill/>
              </a:ln>
              <a:solidFill>
                <a:schemeClr val="bg1"/>
              </a:solidFill>
            </a:endParaRPr>
          </a:p>
          <a:p>
            <a:endParaRPr lang="en-US" sz="2000" dirty="0" smtClean="0">
              <a:ln>
                <a:noFill/>
              </a:ln>
              <a:solidFill>
                <a:schemeClr val="bg1"/>
              </a:solidFill>
            </a:endParaRPr>
          </a:p>
          <a:p>
            <a:pPr>
              <a:lnSpc>
                <a:spcPct val="80000"/>
              </a:lnSpc>
            </a:pPr>
            <a:r>
              <a:rPr lang="en-US" sz="2000" baseline="30000" dirty="0" smtClean="0">
                <a:ln>
                  <a:noFill/>
                </a:ln>
                <a:solidFill>
                  <a:schemeClr val="bg1"/>
                </a:solidFill>
              </a:rPr>
              <a:t>1 </a:t>
            </a:r>
            <a:r>
              <a:rPr lang="en-US" sz="2000" dirty="0" smtClean="0">
                <a:ln>
                  <a:noFill/>
                </a:ln>
                <a:solidFill>
                  <a:schemeClr val="bg1"/>
                </a:solidFill>
              </a:rPr>
              <a:t>Ohio State University    </a:t>
            </a:r>
            <a:r>
              <a:rPr lang="en-US" sz="2000" baseline="30000" dirty="0">
                <a:ln>
                  <a:noFill/>
                </a:ln>
                <a:solidFill>
                  <a:schemeClr val="bg1"/>
                </a:solidFill>
              </a:rPr>
              <a:t>2</a:t>
            </a:r>
            <a:r>
              <a:rPr lang="en-US" sz="2000" baseline="30000" dirty="0" smtClean="0">
                <a:ln>
                  <a:noFill/>
                </a:ln>
                <a:solidFill>
                  <a:schemeClr val="bg1"/>
                </a:solidFill>
              </a:rPr>
              <a:t> </a:t>
            </a:r>
            <a:r>
              <a:rPr lang="en-US" sz="2000" dirty="0" smtClean="0">
                <a:ln>
                  <a:noFill/>
                </a:ln>
                <a:solidFill>
                  <a:schemeClr val="bg1"/>
                </a:solidFill>
              </a:rPr>
              <a:t>Argonne National Laboratory </a:t>
            </a:r>
          </a:p>
          <a:p>
            <a:pPr>
              <a:lnSpc>
                <a:spcPct val="80000"/>
              </a:lnSpc>
            </a:pPr>
            <a:r>
              <a:rPr lang="en-US" sz="2000" baseline="30000" dirty="0" smtClean="0">
                <a:ln>
                  <a:noFill/>
                </a:ln>
                <a:solidFill>
                  <a:schemeClr val="bg1"/>
                </a:solidFill>
              </a:rPr>
              <a:t>3</a:t>
            </a:r>
            <a:r>
              <a:rPr lang="en-US" sz="2000" dirty="0" smtClean="0">
                <a:ln>
                  <a:noFill/>
                </a:ln>
                <a:solidFill>
                  <a:schemeClr val="bg1"/>
                </a:solidFill>
              </a:rPr>
              <a:t> Oak Ridge National Laboratory      </a:t>
            </a:r>
            <a:r>
              <a:rPr lang="en-US" sz="2000" baseline="30000" dirty="0" smtClean="0">
                <a:ln>
                  <a:noFill/>
                </a:ln>
                <a:solidFill>
                  <a:schemeClr val="bg1"/>
                </a:solidFill>
              </a:rPr>
              <a:t>4 </a:t>
            </a:r>
            <a:r>
              <a:rPr lang="en-US" sz="2000" dirty="0" smtClean="0">
                <a:ln>
                  <a:noFill/>
                </a:ln>
                <a:solidFill>
                  <a:schemeClr val="bg1"/>
                </a:solidFill>
              </a:rPr>
              <a:t>ESnet      </a:t>
            </a:r>
            <a:r>
              <a:rPr lang="en-US" sz="2000" baseline="30000" dirty="0" smtClean="0">
                <a:ln>
                  <a:noFill/>
                </a:ln>
                <a:solidFill>
                  <a:schemeClr val="bg1"/>
                </a:solidFill>
              </a:rPr>
              <a:t>5 </a:t>
            </a:r>
            <a:r>
              <a:rPr lang="en-US" sz="2000" dirty="0" smtClean="0">
                <a:ln>
                  <a:noFill/>
                </a:ln>
                <a:solidFill>
                  <a:schemeClr val="bg1"/>
                </a:solidFill>
              </a:rPr>
              <a:t>UMass </a:t>
            </a:r>
            <a:r>
              <a:rPr lang="en-US" sz="2000" dirty="0">
                <a:ln>
                  <a:noFill/>
                </a:ln>
                <a:solidFill>
                  <a:schemeClr val="bg1"/>
                </a:solidFill>
              </a:rPr>
              <a:t>Amherst   (* Co-</a:t>
            </a:r>
            <a:r>
              <a:rPr lang="en-US" sz="2000" dirty="0" smtClean="0">
                <a:ln>
                  <a:noFill/>
                </a:ln>
                <a:solidFill>
                  <a:schemeClr val="bg1"/>
                </a:solidFill>
              </a:rPr>
              <a:t>PIs)</a:t>
            </a:r>
          </a:p>
          <a:p>
            <a:endParaRPr lang="en-US" sz="2000" dirty="0" smtClean="0">
              <a:ln>
                <a:noFill/>
              </a:ln>
              <a:solidFill>
                <a:schemeClr val="bg1"/>
              </a:solidFill>
            </a:endParaRPr>
          </a:p>
        </p:txBody>
      </p:sp>
      <p:pic>
        <p:nvPicPr>
          <p:cNvPr id="4" name="Picture 3" descr="CMYK_White-Seal_White-Mark_SC_Horizonta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586" y="6193520"/>
            <a:ext cx="3623608" cy="621190"/>
          </a:xfrm>
          <a:prstGeom prst="rect">
            <a:avLst/>
          </a:prstGeom>
        </p:spPr>
      </p:pic>
      <p:sp>
        <p:nvSpPr>
          <p:cNvPr id="5" name="TextBox 4"/>
          <p:cNvSpPr txBox="1"/>
          <p:nvPr/>
        </p:nvSpPr>
        <p:spPr>
          <a:xfrm>
            <a:off x="4271625" y="6150230"/>
            <a:ext cx="4903506" cy="707886"/>
          </a:xfrm>
          <a:prstGeom prst="rect">
            <a:avLst/>
          </a:prstGeom>
          <a:noFill/>
        </p:spPr>
        <p:txBody>
          <a:bodyPr wrap="none" rtlCol="0">
            <a:spAutoFit/>
          </a:bodyPr>
          <a:lstStyle/>
          <a:p>
            <a:r>
              <a:rPr lang="en-US" sz="2000" dirty="0" smtClean="0">
                <a:solidFill>
                  <a:schemeClr val="bg1">
                    <a:lumMod val="85000"/>
                  </a:schemeClr>
                </a:solidFill>
                <a:latin typeface="Helvetica"/>
                <a:cs typeface="Helvetica"/>
              </a:rPr>
              <a:t>Advanced Scientific Computing Research</a:t>
            </a:r>
          </a:p>
          <a:p>
            <a:r>
              <a:rPr lang="en-US" sz="2000" dirty="0" smtClean="0">
                <a:solidFill>
                  <a:schemeClr val="bg1">
                    <a:lumMod val="85000"/>
                  </a:schemeClr>
                </a:solidFill>
                <a:latin typeface="Helvetica"/>
                <a:cs typeface="Helvetica"/>
              </a:rPr>
              <a:t>Program manager: Rich Carlson</a:t>
            </a:r>
            <a:endParaRPr lang="en-US" sz="2000" dirty="0">
              <a:solidFill>
                <a:schemeClr val="bg1">
                  <a:lumMod val="85000"/>
                </a:schemeClr>
              </a:solidFill>
              <a:latin typeface="Helvetica"/>
              <a:cs typeface="Helvetica"/>
            </a:endParaRPr>
          </a:p>
        </p:txBody>
      </p:sp>
      <p:sp>
        <p:nvSpPr>
          <p:cNvPr id="6" name="TextBox 5"/>
          <p:cNvSpPr txBox="1"/>
          <p:nvPr/>
        </p:nvSpPr>
        <p:spPr>
          <a:xfrm>
            <a:off x="3808638" y="6182925"/>
            <a:ext cx="493044" cy="646331"/>
          </a:xfrm>
          <a:prstGeom prst="rect">
            <a:avLst/>
          </a:prstGeom>
          <a:noFill/>
        </p:spPr>
        <p:txBody>
          <a:bodyPr wrap="none" rtlCol="0">
            <a:spAutoFit/>
          </a:bodyPr>
          <a:lstStyle/>
          <a:p>
            <a:r>
              <a:rPr lang="en-US" sz="3600" dirty="0" smtClean="0">
                <a:solidFill>
                  <a:schemeClr val="bg1">
                    <a:lumMod val="85000"/>
                  </a:schemeClr>
                </a:solidFill>
              </a:rPr>
              <a:t>♦</a:t>
            </a:r>
            <a:r>
              <a:rPr lang="en-US" sz="3600" dirty="0" smtClean="0"/>
              <a:t>︎</a:t>
            </a:r>
            <a:endParaRPr lang="en-US" sz="3600" dirty="0"/>
          </a:p>
        </p:txBody>
      </p:sp>
    </p:spTree>
    <p:extLst>
      <p:ext uri="{BB962C8B-B14F-4D97-AF65-F5344CB8AC3E}">
        <p14:creationId xmlns:p14="http://schemas.microsoft.com/office/powerpoint/2010/main" val="53363585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mv="urn:schemas-microsoft-com:mac:vml" xmlns="">
      <p:transition advClick="0" advTm="500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How to create more accurate, useful, and portable models of such systems?</a:t>
            </a:r>
            <a:endParaRPr lang="en-US" sz="3200" dirty="0"/>
          </a:p>
        </p:txBody>
      </p:sp>
      <p:sp>
        <p:nvSpPr>
          <p:cNvPr id="3" name="Content Placeholder 2"/>
          <p:cNvSpPr>
            <a:spLocks noGrp="1"/>
          </p:cNvSpPr>
          <p:nvPr>
            <p:ph idx="1"/>
          </p:nvPr>
        </p:nvSpPr>
        <p:spPr>
          <a:xfrm>
            <a:off x="133746" y="1295936"/>
            <a:ext cx="3577404" cy="1981233"/>
          </a:xfrm>
          <a:solidFill>
            <a:schemeClr val="tx1"/>
          </a:solidFill>
          <a:ln>
            <a:solidFill>
              <a:schemeClr val="bg1"/>
            </a:solidFill>
          </a:ln>
        </p:spPr>
        <p:txBody>
          <a:bodyPr/>
          <a:lstStyle/>
          <a:p>
            <a:pPr marL="0" indent="0">
              <a:buNone/>
            </a:pPr>
            <a:r>
              <a:rPr lang="en-US" sz="2400" dirty="0" smtClean="0">
                <a:ea typeface="ＭＳ 明朝"/>
                <a:cs typeface="Times New Roman"/>
              </a:rPr>
              <a:t>Simple analytical model:</a:t>
            </a:r>
          </a:p>
          <a:p>
            <a:pPr marL="457200" lvl="1" indent="0">
              <a:buNone/>
            </a:pPr>
            <a:r>
              <a:rPr lang="en-US" i="1" dirty="0" smtClean="0">
                <a:latin typeface="Cambria Math"/>
                <a:ea typeface="ＭＳ 明朝"/>
                <a:cs typeface="Times New Roman"/>
              </a:rPr>
              <a:t>T</a:t>
            </a:r>
            <a:r>
              <a:rPr lang="en-US" i="1" dirty="0">
                <a:latin typeface="Cambria Math"/>
                <a:ea typeface="ＭＳ 明朝"/>
                <a:cs typeface="Times New Roman"/>
              </a:rPr>
              <a:t>= α+ β*</a:t>
            </a:r>
            <a:r>
              <a:rPr lang="en-US" i="1" dirty="0" smtClean="0">
                <a:latin typeface="Cambria Math"/>
                <a:ea typeface="ＭＳ 明朝"/>
                <a:cs typeface="Times New Roman"/>
              </a:rPr>
              <a:t>l</a:t>
            </a:r>
          </a:p>
          <a:p>
            <a:pPr marL="0" indent="0">
              <a:buNone/>
            </a:pPr>
            <a:r>
              <a:rPr lang="en-US" sz="1600" dirty="0">
                <a:latin typeface="Cambria Math"/>
                <a:ea typeface="ＭＳ 明朝"/>
                <a:cs typeface="Times New Roman"/>
              </a:rPr>
              <a:t>[</a:t>
            </a:r>
            <a:r>
              <a:rPr lang="en-US" sz="1600" dirty="0" smtClean="0">
                <a:ea typeface="ＭＳ 明朝"/>
                <a:cs typeface="Times New Roman"/>
              </a:rPr>
              <a:t>startup </a:t>
            </a:r>
            <a:r>
              <a:rPr lang="en-US" sz="1600" dirty="0">
                <a:ea typeface="ＭＳ 明朝"/>
                <a:cs typeface="Times New Roman"/>
              </a:rPr>
              <a:t>cost + sustained </a:t>
            </a:r>
            <a:r>
              <a:rPr lang="en-US" sz="1600" dirty="0" smtClean="0">
                <a:ea typeface="ＭＳ 明朝"/>
                <a:cs typeface="Times New Roman"/>
              </a:rPr>
              <a:t>bandwidth]</a:t>
            </a:r>
            <a:endParaRPr lang="en-US" sz="1600" i="1" dirty="0">
              <a:latin typeface="Cambria Math"/>
              <a:ea typeface="ＭＳ 明朝"/>
              <a:cs typeface="Times New Roman"/>
            </a:endParaRPr>
          </a:p>
          <a:p>
            <a:pPr marL="0" indent="0">
              <a:buNone/>
            </a:pPr>
            <a:r>
              <a:rPr lang="en-US" sz="2400" dirty="0" smtClean="0"/>
              <a:t>Experiment + regression to estimate </a:t>
            </a:r>
            <a:r>
              <a:rPr lang="en-US" sz="2400" i="1" dirty="0" smtClean="0">
                <a:latin typeface="Cambria Math"/>
                <a:ea typeface="ＭＳ 明朝"/>
                <a:cs typeface="Times New Roman"/>
              </a:rPr>
              <a:t>α, </a:t>
            </a:r>
            <a:r>
              <a:rPr lang="en-US" sz="2400" i="1" dirty="0">
                <a:latin typeface="Cambria Math"/>
                <a:ea typeface="ＭＳ 明朝"/>
                <a:cs typeface="Times New Roman"/>
              </a:rPr>
              <a:t>β</a:t>
            </a:r>
            <a:endParaRPr lang="en-US" sz="2400" dirty="0"/>
          </a:p>
        </p:txBody>
      </p:sp>
      <p:sp>
        <p:nvSpPr>
          <p:cNvPr id="4" name="Slide Number Placeholder 3"/>
          <p:cNvSpPr>
            <a:spLocks noGrp="1"/>
          </p:cNvSpPr>
          <p:nvPr>
            <p:ph type="sldNum" sz="quarter" idx="4"/>
          </p:nvPr>
        </p:nvSpPr>
        <p:spPr/>
        <p:txBody>
          <a:bodyPr/>
          <a:lstStyle/>
          <a:p>
            <a:fld id="{EC7F667F-AF00-6748-9CC4-23BB6FFE60B1}" type="slidenum">
              <a:rPr lang="en-US" smtClean="0"/>
              <a:pPr/>
              <a:t>10</a:t>
            </a:fld>
            <a:endParaRPr lang="en-US"/>
          </a:p>
        </p:txBody>
      </p:sp>
      <p:pic>
        <p:nvPicPr>
          <p:cNvPr id="5" name="Content Placeholder 4"/>
          <p:cNvPicPr>
            <a:picLocks noChangeAspect="1"/>
          </p:cNvPicPr>
          <p:nvPr/>
        </p:nvPicPr>
        <p:blipFill rotWithShape="1">
          <a:blip r:embed="rId3" cstate="print">
            <a:extLst>
              <a:ext uri="{28A0092B-C50C-407E-A947-70E740481C1C}">
                <a14:useLocalDpi xmlns:a14="http://schemas.microsoft.com/office/drawing/2010/main"/>
              </a:ext>
            </a:extLst>
          </a:blip>
          <a:srcRect r="-200"/>
          <a:stretch/>
        </p:blipFill>
        <p:spPr>
          <a:xfrm rot="5400000">
            <a:off x="6870301" y="4272517"/>
            <a:ext cx="1673265" cy="2796630"/>
          </a:xfrm>
          <a:prstGeom prst="rect">
            <a:avLst/>
          </a:prstGeom>
          <a:ln>
            <a:noFill/>
          </a:ln>
        </p:spPr>
      </p:pic>
      <p:sp>
        <p:nvSpPr>
          <p:cNvPr id="7" name="Content Placeholder 2"/>
          <p:cNvSpPr txBox="1">
            <a:spLocks/>
          </p:cNvSpPr>
          <p:nvPr/>
        </p:nvSpPr>
        <p:spPr>
          <a:xfrm>
            <a:off x="133746" y="3936025"/>
            <a:ext cx="3577404" cy="1566760"/>
          </a:xfrm>
          <a:prstGeom prst="rect">
            <a:avLst/>
          </a:prstGeom>
          <a:solidFill>
            <a:srgbClr val="1F497D"/>
          </a:solidFill>
          <a:ln>
            <a:solidFill>
              <a:schemeClr val="bg1"/>
            </a:solidFill>
          </a:ln>
        </p:spPr>
        <p:txBody>
          <a:bodyPr/>
          <a:lstStyle>
            <a:lvl1pPr marL="342900" indent="-342900" algn="l" defTabSz="457200" rtl="0" eaLnBrk="1" latinLnBrk="0" hangingPunct="1">
              <a:spcBef>
                <a:spcPct val="20000"/>
              </a:spcBef>
              <a:buFont typeface="Arial"/>
              <a:buChar char="•"/>
              <a:defRPr sz="2800" kern="1200">
                <a:ln>
                  <a:noFill/>
                </a:ln>
                <a:solidFill>
                  <a:schemeClr val="bg1"/>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ea typeface="ＭＳ 明朝"/>
                <a:cs typeface="Times New Roman"/>
              </a:rPr>
              <a:t>First-principles modeling to better capture details of system &amp; application components</a:t>
            </a:r>
            <a:endParaRPr lang="en-US" sz="2400" dirty="0"/>
          </a:p>
        </p:txBody>
      </p:sp>
      <p:sp>
        <p:nvSpPr>
          <p:cNvPr id="8" name="Content Placeholder 2"/>
          <p:cNvSpPr txBox="1">
            <a:spLocks/>
          </p:cNvSpPr>
          <p:nvPr/>
        </p:nvSpPr>
        <p:spPr>
          <a:xfrm>
            <a:off x="4796543" y="1295936"/>
            <a:ext cx="3577404" cy="1571520"/>
          </a:xfrm>
          <a:prstGeom prst="rect">
            <a:avLst/>
          </a:prstGeom>
          <a:solidFill>
            <a:schemeClr val="tx2"/>
          </a:solidFill>
          <a:ln>
            <a:solidFill>
              <a:schemeClr val="bg1"/>
            </a:solidFill>
          </a:ln>
        </p:spPr>
        <p:txBody>
          <a:bodyPr/>
          <a:lstStyle>
            <a:lvl1pPr marL="342900" indent="-342900" algn="l" defTabSz="457200" rtl="0" eaLnBrk="1" latinLnBrk="0" hangingPunct="1">
              <a:spcBef>
                <a:spcPct val="20000"/>
              </a:spcBef>
              <a:buFont typeface="Arial"/>
              <a:buChar char="•"/>
              <a:defRPr sz="2800" kern="1200">
                <a:ln>
                  <a:noFill/>
                </a:ln>
                <a:solidFill>
                  <a:schemeClr val="bg1"/>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ea typeface="ＭＳ 明朝"/>
                <a:cs typeface="Times New Roman"/>
              </a:rPr>
              <a:t>Data-driven modeling to learn unknown details of system &amp; application components</a:t>
            </a:r>
          </a:p>
        </p:txBody>
      </p:sp>
      <p:sp>
        <p:nvSpPr>
          <p:cNvPr id="9" name="Content Placeholder 2"/>
          <p:cNvSpPr txBox="1">
            <a:spLocks/>
          </p:cNvSpPr>
          <p:nvPr/>
        </p:nvSpPr>
        <p:spPr>
          <a:xfrm>
            <a:off x="6482152" y="3320389"/>
            <a:ext cx="2014693" cy="844404"/>
          </a:xfrm>
          <a:prstGeom prst="rect">
            <a:avLst/>
          </a:prstGeom>
          <a:solidFill>
            <a:schemeClr val="accent2"/>
          </a:solidFill>
          <a:ln>
            <a:solidFill>
              <a:schemeClr val="bg1"/>
            </a:solidFill>
          </a:ln>
        </p:spPr>
        <p:txBody>
          <a:bodyPr/>
          <a:lstStyle>
            <a:lvl1pPr marL="342900" indent="-342900" algn="l" defTabSz="457200" rtl="0" eaLnBrk="1" latinLnBrk="0" hangingPunct="1">
              <a:spcBef>
                <a:spcPct val="20000"/>
              </a:spcBef>
              <a:buFont typeface="Arial"/>
              <a:buChar char="•"/>
              <a:defRPr sz="2800" kern="1200">
                <a:ln>
                  <a:noFill/>
                </a:ln>
                <a:solidFill>
                  <a:schemeClr val="bg1"/>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ea typeface="ＭＳ 明朝"/>
                <a:cs typeface="Times New Roman"/>
              </a:rPr>
              <a:t>Model composition</a:t>
            </a:r>
            <a:endParaRPr lang="en-US" sz="2400" dirty="0"/>
          </a:p>
        </p:txBody>
      </p:sp>
      <p:sp>
        <p:nvSpPr>
          <p:cNvPr id="10" name="Content Placeholder 2"/>
          <p:cNvSpPr txBox="1">
            <a:spLocks/>
          </p:cNvSpPr>
          <p:nvPr/>
        </p:nvSpPr>
        <p:spPr>
          <a:xfrm>
            <a:off x="4246989" y="4863545"/>
            <a:ext cx="1928607" cy="859949"/>
          </a:xfrm>
          <a:prstGeom prst="rect">
            <a:avLst/>
          </a:prstGeom>
          <a:solidFill>
            <a:srgbClr val="C0504D"/>
          </a:solidFill>
          <a:ln>
            <a:solidFill>
              <a:schemeClr val="bg1"/>
            </a:solidFill>
          </a:ln>
        </p:spPr>
        <p:txBody>
          <a:bodyPr/>
          <a:lstStyle>
            <a:lvl1pPr marL="342900" indent="-342900" algn="l" defTabSz="457200" rtl="0" eaLnBrk="1" latinLnBrk="0" hangingPunct="1">
              <a:spcBef>
                <a:spcPct val="20000"/>
              </a:spcBef>
              <a:buFont typeface="Arial"/>
              <a:buChar char="•"/>
              <a:defRPr sz="2800" kern="1200">
                <a:ln>
                  <a:noFill/>
                </a:ln>
                <a:solidFill>
                  <a:schemeClr val="bg1"/>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ea typeface="ＭＳ 明朝"/>
                <a:cs typeface="Times New Roman"/>
              </a:rPr>
              <a:t>Model, data comparison</a:t>
            </a:r>
            <a:endParaRPr lang="en-US" sz="2400" dirty="0"/>
          </a:p>
        </p:txBody>
      </p:sp>
      <p:cxnSp>
        <p:nvCxnSpPr>
          <p:cNvPr id="11" name="Straight Arrow Connector 10"/>
          <p:cNvCxnSpPr>
            <a:stCxn id="3" idx="2"/>
            <a:endCxn id="7" idx="0"/>
          </p:cNvCxnSpPr>
          <p:nvPr/>
        </p:nvCxnSpPr>
        <p:spPr>
          <a:xfrm>
            <a:off x="1922448" y="3277169"/>
            <a:ext cx="0" cy="65885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743645" y="1986206"/>
            <a:ext cx="1052898" cy="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3"/>
            <a:endCxn id="9" idx="1"/>
          </p:cNvCxnSpPr>
          <p:nvPr/>
        </p:nvCxnSpPr>
        <p:spPr>
          <a:xfrm flipV="1">
            <a:off x="3711150" y="3742591"/>
            <a:ext cx="2771002" cy="97681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7" idx="3"/>
            <a:endCxn id="10" idx="1"/>
          </p:cNvCxnSpPr>
          <p:nvPr/>
        </p:nvCxnSpPr>
        <p:spPr>
          <a:xfrm>
            <a:off x="3711150" y="4719405"/>
            <a:ext cx="535839" cy="574115"/>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8" idx="2"/>
            <a:endCxn id="9" idx="0"/>
          </p:cNvCxnSpPr>
          <p:nvPr/>
        </p:nvCxnSpPr>
        <p:spPr>
          <a:xfrm>
            <a:off x="6585245" y="2867456"/>
            <a:ext cx="904254" cy="452933"/>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8" idx="2"/>
            <a:endCxn id="10" idx="0"/>
          </p:cNvCxnSpPr>
          <p:nvPr/>
        </p:nvCxnSpPr>
        <p:spPr>
          <a:xfrm flipH="1">
            <a:off x="5211293" y="2867456"/>
            <a:ext cx="1373952" cy="1996089"/>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6029503" y="4164718"/>
            <a:ext cx="555742" cy="671517"/>
          </a:xfrm>
          <a:prstGeom prst="straightConnector1">
            <a:avLst/>
          </a:prstGeom>
          <a:ln w="57150" cmpd="sng">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1454647"/>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RAMSES vision</a:t>
            </a:r>
            <a:endParaRPr lang="en-US" dirty="0"/>
          </a:p>
        </p:txBody>
      </p:sp>
      <p:sp>
        <p:nvSpPr>
          <p:cNvPr id="3" name="Content Placeholder 2"/>
          <p:cNvSpPr>
            <a:spLocks noGrp="1"/>
          </p:cNvSpPr>
          <p:nvPr>
            <p:ph idx="1"/>
          </p:nvPr>
        </p:nvSpPr>
        <p:spPr>
          <a:xfrm>
            <a:off x="457199" y="1564978"/>
            <a:ext cx="8433229" cy="4561186"/>
          </a:xfrm>
        </p:spPr>
        <p:txBody>
          <a:bodyPr/>
          <a:lstStyle/>
          <a:p>
            <a:pPr marL="0" indent="0">
              <a:buNone/>
            </a:pPr>
            <a:r>
              <a:rPr lang="en-US" sz="3200" dirty="0" smtClean="0"/>
              <a:t>To develop </a:t>
            </a:r>
            <a:r>
              <a:rPr lang="en-US" sz="3200" dirty="0"/>
              <a:t>a new science of end-to-end analytical performance modeling that will transform understanding of the behavior of science workflows in extreme-scale science </a:t>
            </a:r>
            <a:r>
              <a:rPr lang="en-US" sz="3200" dirty="0" smtClean="0"/>
              <a:t>environments.</a:t>
            </a:r>
          </a:p>
          <a:p>
            <a:pPr marL="0" indent="0">
              <a:buNone/>
            </a:pPr>
            <a:endParaRPr lang="en-US" sz="3200" dirty="0"/>
          </a:p>
          <a:p>
            <a:pPr marL="0" indent="0">
              <a:buNone/>
            </a:pPr>
            <a:r>
              <a:rPr lang="en-US" sz="3200" dirty="0" smtClean="0"/>
              <a:t>Based on integration of first-principles and data-driven modeling, and structured approach to model evaluation &amp; composition</a:t>
            </a:r>
          </a:p>
          <a:p>
            <a:pPr marL="0" indent="0">
              <a:buNone/>
            </a:pPr>
            <a:endParaRPr lang="en-US" sz="3200" dirty="0"/>
          </a:p>
        </p:txBody>
      </p:sp>
      <p:sp>
        <p:nvSpPr>
          <p:cNvPr id="4" name="Slide Number Placeholder 3"/>
          <p:cNvSpPr>
            <a:spLocks noGrp="1"/>
          </p:cNvSpPr>
          <p:nvPr>
            <p:ph type="sldNum" sz="quarter" idx="4"/>
          </p:nvPr>
        </p:nvSpPr>
        <p:spPr/>
        <p:txBody>
          <a:bodyPr/>
          <a:lstStyle/>
          <a:p>
            <a:fld id="{EC7F667F-AF00-6748-9CC4-23BB6FFE60B1}" type="slidenum">
              <a:rPr lang="en-US" smtClean="0"/>
              <a:pPr/>
              <a:t>11</a:t>
            </a:fld>
            <a:endParaRPr lang="en-US"/>
          </a:p>
        </p:txBody>
      </p:sp>
    </p:spTree>
    <p:extLst>
      <p:ext uri="{BB962C8B-B14F-4D97-AF65-F5344CB8AC3E}">
        <p14:creationId xmlns:p14="http://schemas.microsoft.com/office/powerpoint/2010/main" val="2104301310"/>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1320799" y="1540933"/>
            <a:ext cx="6587067" cy="4182534"/>
          </a:xfrm>
          <a:prstGeom prst="ellipse">
            <a:avLst/>
          </a:prstGeom>
          <a:noFill/>
          <a:ln w="22860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grpSp>
        <p:nvGrpSpPr>
          <p:cNvPr id="32" name="Group 31"/>
          <p:cNvGrpSpPr/>
          <p:nvPr/>
        </p:nvGrpSpPr>
        <p:grpSpPr>
          <a:xfrm>
            <a:off x="1117602" y="1134535"/>
            <a:ext cx="3251198" cy="2523066"/>
            <a:chOff x="1117602" y="1134535"/>
            <a:chExt cx="3251198" cy="2523066"/>
          </a:xfrm>
        </p:grpSpPr>
        <p:sp>
          <p:nvSpPr>
            <p:cNvPr id="6" name="Oval 5"/>
            <p:cNvSpPr/>
            <p:nvPr/>
          </p:nvSpPr>
          <p:spPr>
            <a:xfrm>
              <a:off x="1117602" y="1134535"/>
              <a:ext cx="3251198" cy="2523066"/>
            </a:xfrm>
            <a:prstGeom prst="ellipse">
              <a:avLst/>
            </a:prstGeom>
            <a:solidFill>
              <a:srgbClr val="66FF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23" name="TextBox 22"/>
            <p:cNvSpPr txBox="1"/>
            <p:nvPr/>
          </p:nvSpPr>
          <p:spPr>
            <a:xfrm>
              <a:off x="1185341" y="1422399"/>
              <a:ext cx="2895597" cy="1631216"/>
            </a:xfrm>
            <a:prstGeom prst="rect">
              <a:avLst/>
            </a:prstGeom>
            <a:noFill/>
          </p:spPr>
          <p:txBody>
            <a:bodyPr wrap="square" rtlCol="0">
              <a:spAutoFit/>
            </a:bodyPr>
            <a:lstStyle/>
            <a:p>
              <a:r>
                <a:rPr lang="en-US" sz="2000" b="1" dirty="0" smtClean="0">
                  <a:latin typeface="Helvetica Neue"/>
                  <a:cs typeface="Helvetica Neue"/>
                </a:rPr>
                <a:t>      Modeling</a:t>
              </a:r>
              <a:endParaRPr lang="en-US" sz="2000" b="1" dirty="0">
                <a:latin typeface="Helvetica Neue"/>
                <a:cs typeface="Helvetica Neue"/>
              </a:endParaRPr>
            </a:p>
            <a:p>
              <a:r>
                <a:rPr lang="en-US" sz="2000" dirty="0" smtClean="0">
                  <a:latin typeface="Helvetica Neue"/>
                  <a:cs typeface="Helvetica Neue"/>
                </a:rPr>
                <a:t>  Develop</a:t>
              </a:r>
              <a:r>
                <a:rPr lang="en-US" sz="2000" dirty="0">
                  <a:latin typeface="Helvetica Neue"/>
                  <a:cs typeface="Helvetica Neue"/>
                </a:rPr>
                <a:t>, evaluate, and refine component and end-to-end models</a:t>
              </a:r>
            </a:p>
            <a:p>
              <a:endParaRPr lang="en-US" sz="2000" dirty="0">
                <a:latin typeface="Helvetica Neue"/>
                <a:cs typeface="Helvetica Neue"/>
              </a:endParaRPr>
            </a:p>
          </p:txBody>
        </p:sp>
      </p:grpSp>
      <p:grpSp>
        <p:nvGrpSpPr>
          <p:cNvPr id="33" name="Group 32"/>
          <p:cNvGrpSpPr/>
          <p:nvPr/>
        </p:nvGrpSpPr>
        <p:grpSpPr>
          <a:xfrm>
            <a:off x="4910679" y="1134535"/>
            <a:ext cx="3268121" cy="2523066"/>
            <a:chOff x="4910679" y="1134535"/>
            <a:chExt cx="3268121" cy="2523066"/>
          </a:xfrm>
        </p:grpSpPr>
        <p:sp>
          <p:nvSpPr>
            <p:cNvPr id="8" name="Oval 7"/>
            <p:cNvSpPr/>
            <p:nvPr/>
          </p:nvSpPr>
          <p:spPr>
            <a:xfrm>
              <a:off x="4927602" y="1134535"/>
              <a:ext cx="3251198" cy="2523066"/>
            </a:xfrm>
            <a:prstGeom prst="ellipse">
              <a:avLst/>
            </a:prstGeom>
            <a:solidFill>
              <a:srgbClr val="24B1F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25" name="TextBox 24"/>
            <p:cNvSpPr txBox="1"/>
            <p:nvPr/>
          </p:nvSpPr>
          <p:spPr>
            <a:xfrm>
              <a:off x="4910679" y="1402248"/>
              <a:ext cx="2884155" cy="1631216"/>
            </a:xfrm>
            <a:prstGeom prst="rect">
              <a:avLst/>
            </a:prstGeom>
            <a:noFill/>
          </p:spPr>
          <p:txBody>
            <a:bodyPr wrap="square" rtlCol="0">
              <a:spAutoFit/>
            </a:bodyPr>
            <a:lstStyle/>
            <a:p>
              <a:pPr algn="r"/>
              <a:r>
                <a:rPr lang="en-US" sz="2000" b="1" dirty="0" smtClean="0">
                  <a:latin typeface="Helvetica Neue"/>
                  <a:cs typeface="Helvetica Neue"/>
                </a:rPr>
                <a:t>Tools          </a:t>
              </a:r>
              <a:endParaRPr lang="en-US" sz="2000" b="1" dirty="0">
                <a:latin typeface="Helvetica Neue"/>
                <a:cs typeface="Helvetica Neue"/>
              </a:endParaRPr>
            </a:p>
            <a:p>
              <a:pPr algn="r"/>
              <a:r>
                <a:rPr lang="en-US" sz="2000" dirty="0" smtClean="0">
                  <a:latin typeface="Helvetica Neue"/>
                  <a:cs typeface="Helvetica Neue"/>
                </a:rPr>
                <a:t>Develop easy-to-use tools to provide end-users with actionable advice</a:t>
              </a:r>
              <a:endParaRPr lang="en-US" sz="2000" dirty="0">
                <a:latin typeface="Helvetica Neue"/>
                <a:cs typeface="Helvetica Neue"/>
              </a:endParaRPr>
            </a:p>
          </p:txBody>
        </p:sp>
      </p:grpSp>
      <p:grpSp>
        <p:nvGrpSpPr>
          <p:cNvPr id="35" name="Group 34"/>
          <p:cNvGrpSpPr/>
          <p:nvPr/>
        </p:nvGrpSpPr>
        <p:grpSpPr>
          <a:xfrm>
            <a:off x="1066797" y="3730707"/>
            <a:ext cx="3352810" cy="2571942"/>
            <a:chOff x="1066797" y="3730707"/>
            <a:chExt cx="3352810" cy="2571942"/>
          </a:xfrm>
        </p:grpSpPr>
        <p:sp>
          <p:nvSpPr>
            <p:cNvPr id="7" name="Oval 6"/>
            <p:cNvSpPr/>
            <p:nvPr/>
          </p:nvSpPr>
          <p:spPr>
            <a:xfrm>
              <a:off x="1117602" y="3730707"/>
              <a:ext cx="3251198" cy="2523066"/>
            </a:xfrm>
            <a:prstGeom prst="ellips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26" name="TextBox 25"/>
            <p:cNvSpPr txBox="1"/>
            <p:nvPr/>
          </p:nvSpPr>
          <p:spPr>
            <a:xfrm>
              <a:off x="1066797" y="4363657"/>
              <a:ext cx="3352810" cy="1938992"/>
            </a:xfrm>
            <a:prstGeom prst="rect">
              <a:avLst/>
            </a:prstGeom>
            <a:noFill/>
          </p:spPr>
          <p:txBody>
            <a:bodyPr wrap="square" rtlCol="0">
              <a:spAutoFit/>
            </a:bodyPr>
            <a:lstStyle/>
            <a:p>
              <a:r>
                <a:rPr lang="en-US" sz="2000" b="1" dirty="0" smtClean="0">
                  <a:latin typeface="Helvetica Neue"/>
                  <a:cs typeface="Helvetica Neue"/>
                </a:rPr>
                <a:t>   Estimation</a:t>
              </a:r>
              <a:endParaRPr lang="en-US" sz="2000" b="1" dirty="0">
                <a:latin typeface="Helvetica Neue"/>
                <a:cs typeface="Helvetica Neue"/>
              </a:endParaRPr>
            </a:p>
            <a:p>
              <a:r>
                <a:rPr lang="en-US" sz="2000" dirty="0" smtClean="0">
                  <a:latin typeface="Helvetica Neue"/>
                  <a:cs typeface="Helvetica Neue"/>
                </a:rPr>
                <a:t>Develop and apply data-driven estimation methods:    </a:t>
              </a:r>
              <a:br>
                <a:rPr lang="en-US" sz="2000" dirty="0" smtClean="0">
                  <a:latin typeface="Helvetica Neue"/>
                  <a:cs typeface="Helvetica Neue"/>
                </a:rPr>
              </a:br>
              <a:r>
                <a:rPr lang="en-US" sz="2000" dirty="0" smtClean="0">
                  <a:latin typeface="Helvetica Neue"/>
                  <a:cs typeface="Helvetica Neue"/>
                </a:rPr>
                <a:t>    differential regression, </a:t>
              </a:r>
              <a:br>
                <a:rPr lang="en-US" sz="2000" dirty="0" smtClean="0">
                  <a:latin typeface="Helvetica Neue"/>
                  <a:cs typeface="Helvetica Neue"/>
                </a:rPr>
              </a:br>
              <a:r>
                <a:rPr lang="en-US" sz="2000" dirty="0" smtClean="0">
                  <a:latin typeface="Helvetica Neue"/>
                  <a:cs typeface="Helvetica Neue"/>
                </a:rPr>
                <a:t>        surrogate models, </a:t>
              </a:r>
              <a:br>
                <a:rPr lang="en-US" sz="2000" dirty="0" smtClean="0">
                  <a:latin typeface="Helvetica Neue"/>
                  <a:cs typeface="Helvetica Neue"/>
                </a:rPr>
              </a:br>
              <a:r>
                <a:rPr lang="en-US" sz="2000" dirty="0" smtClean="0">
                  <a:latin typeface="Helvetica Neue"/>
                  <a:cs typeface="Helvetica Neue"/>
                </a:rPr>
                <a:t>                    etc.</a:t>
              </a:r>
              <a:endParaRPr lang="en-US" sz="2000" dirty="0">
                <a:latin typeface="Helvetica Neue"/>
                <a:cs typeface="Helvetica Neue"/>
              </a:endParaRPr>
            </a:p>
          </p:txBody>
        </p:sp>
      </p:grpSp>
      <p:grpSp>
        <p:nvGrpSpPr>
          <p:cNvPr id="34" name="Group 33"/>
          <p:cNvGrpSpPr/>
          <p:nvPr/>
        </p:nvGrpSpPr>
        <p:grpSpPr>
          <a:xfrm>
            <a:off x="4809070" y="3730707"/>
            <a:ext cx="3369730" cy="2523066"/>
            <a:chOff x="4809070" y="3730707"/>
            <a:chExt cx="3369730" cy="2523066"/>
          </a:xfrm>
        </p:grpSpPr>
        <p:sp>
          <p:nvSpPr>
            <p:cNvPr id="9" name="Oval 8"/>
            <p:cNvSpPr/>
            <p:nvPr/>
          </p:nvSpPr>
          <p:spPr>
            <a:xfrm>
              <a:off x="4927602" y="3730707"/>
              <a:ext cx="3251198" cy="2523066"/>
            </a:xfrm>
            <a:prstGeom prst="ellipse">
              <a:avLst/>
            </a:prstGeom>
            <a:solidFill>
              <a:srgbClr val="FF6FC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27" name="TextBox 26"/>
            <p:cNvSpPr txBox="1"/>
            <p:nvPr/>
          </p:nvSpPr>
          <p:spPr>
            <a:xfrm>
              <a:off x="4809070" y="4414456"/>
              <a:ext cx="3318931" cy="1323439"/>
            </a:xfrm>
            <a:prstGeom prst="rect">
              <a:avLst/>
            </a:prstGeom>
            <a:noFill/>
          </p:spPr>
          <p:txBody>
            <a:bodyPr wrap="square" rtlCol="0">
              <a:spAutoFit/>
            </a:bodyPr>
            <a:lstStyle/>
            <a:p>
              <a:pPr algn="r"/>
              <a:r>
                <a:rPr lang="en-US" sz="2000" b="1" dirty="0" smtClean="0">
                  <a:latin typeface="Helvetica Neue"/>
                  <a:cs typeface="Helvetica Neue"/>
                </a:rPr>
                <a:t>Experiments</a:t>
              </a:r>
              <a:endParaRPr lang="en-US" sz="2000" b="1" dirty="0">
                <a:latin typeface="Helvetica Neue"/>
                <a:cs typeface="Helvetica Neue"/>
              </a:endParaRPr>
            </a:p>
            <a:p>
              <a:pPr algn="r"/>
              <a:r>
                <a:rPr lang="en-US" sz="2000" dirty="0">
                  <a:latin typeface="Helvetica Neue"/>
                  <a:cs typeface="Helvetica Neue"/>
                </a:rPr>
                <a:t>E</a:t>
              </a:r>
              <a:r>
                <a:rPr lang="en-US" sz="2000" dirty="0" smtClean="0">
                  <a:latin typeface="Helvetica Neue"/>
                  <a:cs typeface="Helvetica Neue"/>
                </a:rPr>
                <a:t>xtensive, automated experiments to test models &amp; build database      </a:t>
              </a:r>
              <a:endParaRPr lang="en-US" sz="2000" dirty="0">
                <a:latin typeface="Helvetica Neue"/>
                <a:cs typeface="Helvetica Neue"/>
              </a:endParaRPr>
            </a:p>
          </p:txBody>
        </p:sp>
      </p:grpSp>
      <p:sp>
        <p:nvSpPr>
          <p:cNvPr id="2" name="Title 1"/>
          <p:cNvSpPr>
            <a:spLocks noGrp="1"/>
          </p:cNvSpPr>
          <p:nvPr>
            <p:ph type="title"/>
          </p:nvPr>
        </p:nvSpPr>
        <p:spPr/>
        <p:txBody>
          <a:bodyPr/>
          <a:lstStyle/>
          <a:p>
            <a:r>
              <a:rPr lang="en-US" dirty="0" smtClean="0"/>
              <a:t>The RAMSES research agenda &amp; platform</a:t>
            </a:r>
            <a:endParaRPr lang="en-US" dirty="0"/>
          </a:p>
        </p:txBody>
      </p:sp>
      <p:sp>
        <p:nvSpPr>
          <p:cNvPr id="4" name="Slide Number Placeholder 3"/>
          <p:cNvSpPr>
            <a:spLocks noGrp="1"/>
          </p:cNvSpPr>
          <p:nvPr>
            <p:ph type="sldNum" sz="quarter" idx="4"/>
          </p:nvPr>
        </p:nvSpPr>
        <p:spPr/>
        <p:txBody>
          <a:bodyPr/>
          <a:lstStyle/>
          <a:p>
            <a:fld id="{EC7F667F-AF00-6748-9CC4-23BB6FFE60B1}" type="slidenum">
              <a:rPr lang="en-US" smtClean="0"/>
              <a:pPr/>
              <a:t>12</a:t>
            </a:fld>
            <a:endParaRPr lang="en-US"/>
          </a:p>
        </p:txBody>
      </p:sp>
      <p:grpSp>
        <p:nvGrpSpPr>
          <p:cNvPr id="36" name="Group 35"/>
          <p:cNvGrpSpPr/>
          <p:nvPr/>
        </p:nvGrpSpPr>
        <p:grpSpPr>
          <a:xfrm>
            <a:off x="2760133" y="2709333"/>
            <a:ext cx="3725333" cy="2032001"/>
            <a:chOff x="2760133" y="2709333"/>
            <a:chExt cx="3725333" cy="2032001"/>
          </a:xfrm>
        </p:grpSpPr>
        <p:sp>
          <p:nvSpPr>
            <p:cNvPr id="16" name="Oval 15"/>
            <p:cNvSpPr/>
            <p:nvPr/>
          </p:nvSpPr>
          <p:spPr>
            <a:xfrm>
              <a:off x="3047999" y="2709333"/>
              <a:ext cx="3166533" cy="2032001"/>
            </a:xfrm>
            <a:prstGeom prst="ellipse">
              <a:avLst/>
            </a:prstGeom>
            <a:noFill/>
            <a:ln w="762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11" name="Rectangle 10"/>
            <p:cNvSpPr/>
            <p:nvPr/>
          </p:nvSpPr>
          <p:spPr>
            <a:xfrm>
              <a:off x="2760133" y="2709333"/>
              <a:ext cx="1286934" cy="49106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Helvetica Neue"/>
                  <a:cs typeface="Helvetica Neue"/>
                </a:rPr>
                <a:t>Evaluators</a:t>
              </a:r>
              <a:endParaRPr lang="en-US" dirty="0">
                <a:solidFill>
                  <a:schemeClr val="tx1"/>
                </a:solidFill>
                <a:latin typeface="Helvetica Neue"/>
                <a:cs typeface="Helvetica Neue"/>
              </a:endParaRPr>
            </a:p>
          </p:txBody>
        </p:sp>
        <p:sp>
          <p:nvSpPr>
            <p:cNvPr id="12" name="Rectangle 11"/>
            <p:cNvSpPr/>
            <p:nvPr/>
          </p:nvSpPr>
          <p:spPr>
            <a:xfrm>
              <a:off x="5164666" y="2709333"/>
              <a:ext cx="1286934" cy="49106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Helvetica Neue"/>
                  <a:cs typeface="Helvetica Neue"/>
                </a:rPr>
                <a:t>Advisor</a:t>
              </a:r>
              <a:endParaRPr lang="en-US" dirty="0">
                <a:solidFill>
                  <a:schemeClr val="tx1"/>
                </a:solidFill>
                <a:latin typeface="Helvetica Neue"/>
                <a:cs typeface="Helvetica Neue"/>
              </a:endParaRPr>
            </a:p>
          </p:txBody>
        </p:sp>
        <p:sp>
          <p:nvSpPr>
            <p:cNvPr id="13" name="Rectangle 12"/>
            <p:cNvSpPr/>
            <p:nvPr/>
          </p:nvSpPr>
          <p:spPr>
            <a:xfrm>
              <a:off x="5198532" y="4250267"/>
              <a:ext cx="1286934" cy="49106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Helvetica Neue"/>
                  <a:cs typeface="Helvetica Neue"/>
                </a:rPr>
                <a:t>Tester</a:t>
              </a:r>
              <a:endParaRPr lang="en-US" dirty="0">
                <a:solidFill>
                  <a:schemeClr val="tx1"/>
                </a:solidFill>
                <a:latin typeface="Helvetica Neue"/>
                <a:cs typeface="Helvetica Neue"/>
              </a:endParaRPr>
            </a:p>
          </p:txBody>
        </p:sp>
        <p:sp>
          <p:nvSpPr>
            <p:cNvPr id="14" name="Rectangle 13"/>
            <p:cNvSpPr/>
            <p:nvPr/>
          </p:nvSpPr>
          <p:spPr>
            <a:xfrm>
              <a:off x="2760133" y="4250267"/>
              <a:ext cx="1286934" cy="49106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Helvetica Neue"/>
                  <a:cs typeface="Helvetica Neue"/>
                </a:rPr>
                <a:t>Estimators</a:t>
              </a:r>
              <a:endParaRPr lang="en-US" dirty="0">
                <a:solidFill>
                  <a:schemeClr val="tx1"/>
                </a:solidFill>
                <a:latin typeface="Helvetica Neue"/>
                <a:cs typeface="Helvetica Neue"/>
              </a:endParaRPr>
            </a:p>
          </p:txBody>
        </p:sp>
        <p:sp>
          <p:nvSpPr>
            <p:cNvPr id="15" name="Can 14"/>
            <p:cNvSpPr/>
            <p:nvPr/>
          </p:nvSpPr>
          <p:spPr>
            <a:xfrm>
              <a:off x="4047067" y="3420534"/>
              <a:ext cx="1151465" cy="592667"/>
            </a:xfrm>
            <a:prstGeom prst="can">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latin typeface="Helvetica Neue"/>
                  <a:cs typeface="Helvetica Neue"/>
                </a:rPr>
                <a:t>Database</a:t>
              </a:r>
              <a:endParaRPr lang="en-US" dirty="0">
                <a:solidFill>
                  <a:srgbClr val="000000"/>
                </a:solidFill>
                <a:latin typeface="Helvetica Neue"/>
                <a:cs typeface="Helvetica Neue"/>
              </a:endParaRPr>
            </a:p>
          </p:txBody>
        </p:sp>
        <p:cxnSp>
          <p:nvCxnSpPr>
            <p:cNvPr id="18" name="Curved Connector 17"/>
            <p:cNvCxnSpPr>
              <a:stCxn id="11" idx="3"/>
            </p:cNvCxnSpPr>
            <p:nvPr/>
          </p:nvCxnSpPr>
          <p:spPr>
            <a:xfrm>
              <a:off x="4047067" y="2954867"/>
              <a:ext cx="406403" cy="465667"/>
            </a:xfrm>
            <a:prstGeom prst="curvedConnector2">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0" name="Curved Connector 19"/>
            <p:cNvCxnSpPr/>
            <p:nvPr/>
          </p:nvCxnSpPr>
          <p:spPr>
            <a:xfrm flipH="1">
              <a:off x="4775189" y="2954870"/>
              <a:ext cx="406403" cy="465667"/>
            </a:xfrm>
            <a:prstGeom prst="curvedConnector2">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1" name="Curved Connector 20"/>
            <p:cNvCxnSpPr/>
            <p:nvPr/>
          </p:nvCxnSpPr>
          <p:spPr>
            <a:xfrm flipV="1">
              <a:off x="4047070" y="3996271"/>
              <a:ext cx="406403" cy="465667"/>
            </a:xfrm>
            <a:prstGeom prst="curvedConnector2">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2" name="Curved Connector 21"/>
            <p:cNvCxnSpPr/>
            <p:nvPr/>
          </p:nvCxnSpPr>
          <p:spPr>
            <a:xfrm flipH="1" flipV="1">
              <a:off x="4809070" y="4034366"/>
              <a:ext cx="406403" cy="465667"/>
            </a:xfrm>
            <a:prstGeom prst="curvedConnector2">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flipV="1">
              <a:off x="5215473" y="3200400"/>
              <a:ext cx="406403" cy="465667"/>
            </a:xfrm>
            <a:prstGeom prst="curvedConnector2">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a:off x="5215473" y="3801532"/>
              <a:ext cx="406403" cy="465667"/>
            </a:xfrm>
            <a:prstGeom prst="curvedConnector2">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0" name="Curved Connector 29"/>
            <p:cNvCxnSpPr/>
            <p:nvPr/>
          </p:nvCxnSpPr>
          <p:spPr>
            <a:xfrm flipH="1" flipV="1">
              <a:off x="3640664" y="3204633"/>
              <a:ext cx="406403" cy="465667"/>
            </a:xfrm>
            <a:prstGeom prst="curvedConnector2">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flipH="1">
              <a:off x="3640656" y="3801532"/>
              <a:ext cx="406403" cy="465667"/>
            </a:xfrm>
            <a:prstGeom prst="curvedConnector2">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81236974"/>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9937"/>
          </a:xfrm>
        </p:spPr>
        <p:txBody>
          <a:bodyPr/>
          <a:lstStyle/>
          <a:p>
            <a:r>
              <a:rPr lang="en-US" sz="3400" dirty="0" smtClean="0"/>
              <a:t>We are informed by five challenge workflows</a:t>
            </a:r>
            <a:endParaRPr lang="en-US" sz="3400" dirty="0"/>
          </a:p>
        </p:txBody>
      </p:sp>
      <p:sp>
        <p:nvSpPr>
          <p:cNvPr id="4" name="Slide Number Placeholder 3"/>
          <p:cNvSpPr>
            <a:spLocks noGrp="1"/>
          </p:cNvSpPr>
          <p:nvPr>
            <p:ph type="sldNum" sz="quarter" idx="4"/>
          </p:nvPr>
        </p:nvSpPr>
        <p:spPr/>
        <p:txBody>
          <a:bodyPr/>
          <a:lstStyle/>
          <a:p>
            <a:fld id="{EC7F667F-AF00-6748-9CC4-23BB6FFE60B1}" type="slidenum">
              <a:rPr lang="en-US" smtClean="0"/>
              <a:pPr/>
              <a:t>13</a:t>
            </a:fld>
            <a:endParaRPr lang="en-US"/>
          </a:p>
        </p:txBody>
      </p:sp>
      <p:sp>
        <p:nvSpPr>
          <p:cNvPr id="7" name="Rounded Rectangle 6"/>
          <p:cNvSpPr/>
          <p:nvPr/>
        </p:nvSpPr>
        <p:spPr>
          <a:xfrm>
            <a:off x="338146" y="2126687"/>
            <a:ext cx="2377440" cy="914400"/>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a:stretch>
          </a:blipFill>
          <a:ln>
            <a:solidFill>
              <a:srgbClr val="FFFFFF"/>
            </a:solidFill>
          </a:ln>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Rounded Rectangle 8"/>
          <p:cNvSpPr/>
          <p:nvPr/>
        </p:nvSpPr>
        <p:spPr>
          <a:xfrm>
            <a:off x="338146" y="4263301"/>
            <a:ext cx="2377440" cy="914400"/>
          </a:xfrm>
          <a:prstGeom prst="roundRect">
            <a:avLst>
              <a:gd name="adj" fmla="val 10000"/>
            </a:avLst>
          </a:prstGeom>
          <a: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a:fillRect l="-44000" r="-44000" b="-105590"/>
            </a:stretch>
          </a:blipFill>
          <a:ln>
            <a:solidFill>
              <a:srgbClr val="FFFFFF"/>
            </a:solidFill>
          </a:ln>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Rounded Rectangle 9"/>
          <p:cNvSpPr/>
          <p:nvPr/>
        </p:nvSpPr>
        <p:spPr>
          <a:xfrm>
            <a:off x="338146" y="3194994"/>
            <a:ext cx="2377440" cy="914400"/>
          </a:xfrm>
          <a:prstGeom prst="roundRect">
            <a:avLst>
              <a:gd name="adj" fmla="val 10000"/>
            </a:avLst>
          </a:prstGeom>
          <a:blipFill>
            <a:blip r:embed="rId6" cstate="print">
              <a:extLst>
                <a:ext uri="{28A0092B-C50C-407E-A947-70E740481C1C}">
                  <a14:useLocalDpi xmlns:a14="http://schemas.microsoft.com/office/drawing/2010/main"/>
                </a:ext>
              </a:extLst>
            </a:blip>
            <a:srcRect/>
            <a:stretch>
              <a:fillRect t="1"/>
            </a:stretch>
          </a:blipFill>
          <a:ln>
            <a:solidFill>
              <a:srgbClr val="FFFFFF"/>
            </a:solidFill>
          </a:ln>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5" name="Picture 14"/>
          <p:cNvPicPr>
            <a:picLocks/>
          </p:cNvPicPr>
          <p:nvPr/>
        </p:nvPicPr>
        <p:blipFill rotWithShape="1">
          <a:blip r:embed="rId7" cstate="print">
            <a:extLst>
              <a:ext uri="{28A0092B-C50C-407E-A947-70E740481C1C}">
                <a14:useLocalDpi xmlns:a14="http://schemas.microsoft.com/office/drawing/2010/main"/>
              </a:ext>
            </a:extLst>
          </a:blip>
          <a:srcRect/>
          <a:stretch/>
        </p:blipFill>
        <p:spPr>
          <a:xfrm>
            <a:off x="338146" y="1058380"/>
            <a:ext cx="2377440" cy="914400"/>
          </a:xfrm>
          <a:prstGeom prst="rect">
            <a:avLst/>
          </a:prstGeom>
          <a:ln>
            <a:solidFill>
              <a:schemeClr val="bg1"/>
            </a:solidFill>
          </a:ln>
        </p:spPr>
      </p:pic>
      <p:sp>
        <p:nvSpPr>
          <p:cNvPr id="17" name="Rounded Rectangle 16"/>
          <p:cNvSpPr/>
          <p:nvPr/>
        </p:nvSpPr>
        <p:spPr>
          <a:xfrm>
            <a:off x="338146" y="5331610"/>
            <a:ext cx="2377440" cy="914400"/>
          </a:xfrm>
          <a:prstGeom prst="roundRect">
            <a:avLst>
              <a:gd name="adj" fmla="val 10000"/>
            </a:avLst>
          </a:prstGeom>
          <a:blipFill dpi="0" rotWithShape="1">
            <a:blip r:embed="rId8" cstate="print">
              <a:alphaModFix/>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a:ext>
              </a:extLst>
            </a:blip>
            <a:srcRect/>
            <a:stretch>
              <a:fillRect/>
            </a:stretch>
          </a:blipFill>
          <a:ln>
            <a:solidFill>
              <a:srgbClr val="FFFFFF"/>
            </a:solidFill>
          </a:ln>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Content Placeholder 2"/>
          <p:cNvSpPr>
            <a:spLocks noGrp="1"/>
          </p:cNvSpPr>
          <p:nvPr>
            <p:ph idx="1"/>
          </p:nvPr>
        </p:nvSpPr>
        <p:spPr>
          <a:xfrm>
            <a:off x="2884159" y="912850"/>
            <a:ext cx="6248400" cy="4561186"/>
          </a:xfrm>
        </p:spPr>
        <p:txBody>
          <a:bodyPr/>
          <a:lstStyle/>
          <a:p>
            <a:pPr marL="0" indent="0">
              <a:buNone/>
            </a:pPr>
            <a:r>
              <a:rPr lang="en-US" b="1" dirty="0"/>
              <a:t>T</a:t>
            </a:r>
            <a:r>
              <a:rPr lang="en-US" b="1" dirty="0" smtClean="0"/>
              <a:t>ransfer</a:t>
            </a:r>
            <a:r>
              <a:rPr lang="en-US" dirty="0" smtClean="0"/>
              <a:t>:</a:t>
            </a:r>
            <a:r>
              <a:rPr lang="en-US" dirty="0"/>
              <a:t> </a:t>
            </a:r>
            <a:r>
              <a:rPr lang="en-US" sz="2400" dirty="0" smtClean="0"/>
              <a:t>High-performance, end-to-end file transfer</a:t>
            </a:r>
            <a:endParaRPr lang="en-US" sz="1200" dirty="0" smtClean="0"/>
          </a:p>
          <a:p>
            <a:pPr marL="0" indent="0">
              <a:buNone/>
            </a:pPr>
            <a:r>
              <a:rPr lang="en-US" sz="1200" dirty="0"/>
              <a:t>	</a:t>
            </a:r>
            <a:endParaRPr lang="en-US" sz="1200" dirty="0" smtClean="0"/>
          </a:p>
          <a:p>
            <a:pPr marL="0" indent="0">
              <a:buNone/>
            </a:pPr>
            <a:r>
              <a:rPr lang="en-US" b="1" dirty="0"/>
              <a:t>S</a:t>
            </a:r>
            <a:r>
              <a:rPr lang="en-US" b="1" dirty="0" smtClean="0"/>
              <a:t>cattering</a:t>
            </a:r>
            <a:r>
              <a:rPr lang="en-US" dirty="0" smtClean="0"/>
              <a:t>:</a:t>
            </a:r>
            <a:r>
              <a:rPr lang="en-US" dirty="0"/>
              <a:t> </a:t>
            </a:r>
            <a:r>
              <a:rPr lang="en-US" sz="2400" dirty="0" smtClean="0"/>
              <a:t>Capture and analysis of diffuse scattering experimental data </a:t>
            </a:r>
            <a:endParaRPr lang="en-US" sz="1200" dirty="0" smtClean="0"/>
          </a:p>
          <a:p>
            <a:pPr marL="0" indent="0">
              <a:buNone/>
            </a:pPr>
            <a:endParaRPr lang="en-US" sz="1050" dirty="0"/>
          </a:p>
          <a:p>
            <a:pPr marL="0" indent="0">
              <a:buNone/>
            </a:pPr>
            <a:r>
              <a:rPr lang="en-US" b="1" dirty="0" smtClean="0"/>
              <a:t>MapReduce</a:t>
            </a:r>
            <a:r>
              <a:rPr lang="en-US" dirty="0" smtClean="0"/>
              <a:t>: </a:t>
            </a:r>
            <a:r>
              <a:rPr lang="en-US" sz="2400" dirty="0" smtClean="0"/>
              <a:t>Data</a:t>
            </a:r>
            <a:r>
              <a:rPr lang="en-US" sz="2400" dirty="0"/>
              <a:t>-</a:t>
            </a:r>
            <a:r>
              <a:rPr lang="en-US" sz="2400" dirty="0" smtClean="0"/>
              <a:t>intensive, distributed </a:t>
            </a:r>
            <a:r>
              <a:rPr lang="en-US" sz="2400" dirty="0"/>
              <a:t>data </a:t>
            </a:r>
            <a:r>
              <a:rPr lang="en-US" sz="2400" dirty="0" smtClean="0"/>
              <a:t>analytics</a:t>
            </a:r>
            <a:endParaRPr lang="en-US" sz="1000" dirty="0" smtClean="0"/>
          </a:p>
          <a:p>
            <a:pPr marL="0" indent="0">
              <a:buNone/>
            </a:pPr>
            <a:r>
              <a:rPr lang="en-US" sz="1050" dirty="0"/>
              <a:t>	</a:t>
            </a:r>
            <a:endParaRPr lang="en-US" sz="1050" dirty="0" smtClean="0"/>
          </a:p>
          <a:p>
            <a:pPr marL="0" indent="0">
              <a:buNone/>
            </a:pPr>
            <a:r>
              <a:rPr lang="en-US" b="1" dirty="0" smtClean="0"/>
              <a:t>Exascale</a:t>
            </a:r>
            <a:r>
              <a:rPr lang="en-US" dirty="0" smtClean="0"/>
              <a:t>: </a:t>
            </a:r>
            <a:r>
              <a:rPr lang="en-US" sz="2400" dirty="0" smtClean="0"/>
              <a:t>Performance of exascale application kernels on memory hierarchies</a:t>
            </a:r>
            <a:endParaRPr lang="en-US" dirty="0" smtClean="0"/>
          </a:p>
          <a:p>
            <a:pPr marL="0" indent="0">
              <a:buNone/>
            </a:pPr>
            <a:endParaRPr lang="en-US" sz="1050" dirty="0" smtClean="0"/>
          </a:p>
          <a:p>
            <a:pPr marL="0" indent="0">
              <a:buNone/>
            </a:pPr>
            <a:r>
              <a:rPr lang="en-US" b="1" dirty="0" smtClean="0"/>
              <a:t>In-situ</a:t>
            </a:r>
            <a:r>
              <a:rPr lang="en-US" dirty="0" smtClean="0"/>
              <a:t>: </a:t>
            </a:r>
            <a:r>
              <a:rPr lang="en-US" sz="2400" dirty="0" smtClean="0"/>
              <a:t>Configuration and placement of in-situ analysis computations</a:t>
            </a:r>
            <a:endParaRPr lang="en-US" dirty="0" smtClean="0"/>
          </a:p>
        </p:txBody>
      </p:sp>
    </p:spTree>
    <p:extLst>
      <p:ext uri="{BB962C8B-B14F-4D97-AF65-F5344CB8AC3E}">
        <p14:creationId xmlns:p14="http://schemas.microsoft.com/office/powerpoint/2010/main" val="2881046648"/>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3289521" y="1821252"/>
            <a:ext cx="2955080" cy="0"/>
          </a:xfrm>
          <a:prstGeom prst="line">
            <a:avLst/>
          </a:prstGeom>
          <a:ln w="57150" cmpd="sng">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1538327" y="3472785"/>
            <a:ext cx="0" cy="771244"/>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1692895" y="3403517"/>
            <a:ext cx="0" cy="840512"/>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20" idx="0"/>
            <a:endCxn id="19" idx="2"/>
          </p:cNvCxnSpPr>
          <p:nvPr/>
        </p:nvCxnSpPr>
        <p:spPr>
          <a:xfrm flipH="1">
            <a:off x="6603247" y="1671615"/>
            <a:ext cx="2090" cy="1085190"/>
          </a:xfrm>
          <a:prstGeom prst="line">
            <a:avLst/>
          </a:prstGeom>
          <a:ln w="57150" cmpd="sng">
            <a:solidFill>
              <a:srgbClr val="FFFFFF"/>
            </a:solidFill>
            <a:prstDash val="solid"/>
          </a:ln>
          <a:scene3d>
            <a:camera prst="orthographicFront">
              <a:rot lat="0" lon="10799999" rev="0"/>
            </a:camera>
            <a:lightRig rig="threePt" dir="t"/>
          </a:scene3d>
          <a:sp3d/>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4"/>
          </p:nvPr>
        </p:nvSpPr>
        <p:spPr>
          <a:xfrm>
            <a:off x="6998959" y="6481883"/>
            <a:ext cx="2133600" cy="365125"/>
          </a:xfrm>
        </p:spPr>
        <p:txBody>
          <a:bodyPr/>
          <a:lstStyle/>
          <a:p>
            <a:fld id="{EC7F667F-AF00-6748-9CC4-23BB6FFE60B1}" type="slidenum">
              <a:rPr lang="en-US" smtClean="0"/>
              <a:pPr/>
              <a:t>14</a:t>
            </a:fld>
            <a:endParaRPr lang="en-US"/>
          </a:p>
        </p:txBody>
      </p:sp>
      <p:sp>
        <p:nvSpPr>
          <p:cNvPr id="35" name="Rectangle 34"/>
          <p:cNvSpPr/>
          <p:nvPr/>
        </p:nvSpPr>
        <p:spPr>
          <a:xfrm>
            <a:off x="766443" y="1318956"/>
            <a:ext cx="1840091" cy="2200386"/>
          </a:xfrm>
          <a:prstGeom prst="rect">
            <a:avLst/>
          </a:prstGeom>
          <a:ln w="38100" cmpd="sng">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6000"/>
          </a:p>
        </p:txBody>
      </p:sp>
      <p:sp>
        <p:nvSpPr>
          <p:cNvPr id="36" name="Rectangle 35"/>
          <p:cNvSpPr/>
          <p:nvPr/>
        </p:nvSpPr>
        <p:spPr>
          <a:xfrm>
            <a:off x="881263" y="1426280"/>
            <a:ext cx="1246955" cy="358749"/>
          </a:xfrm>
          <a:prstGeom prst="rect">
            <a:avLst/>
          </a:prstGeom>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dirty="0"/>
              <a:t>A</a:t>
            </a:r>
            <a:r>
              <a:rPr lang="en-US" sz="1400" dirty="0" smtClean="0"/>
              <a:t>pplication</a:t>
            </a:r>
            <a:endParaRPr lang="en-US" sz="1400" dirty="0"/>
          </a:p>
        </p:txBody>
      </p:sp>
      <p:sp>
        <p:nvSpPr>
          <p:cNvPr id="37" name="Rectangle 36"/>
          <p:cNvSpPr/>
          <p:nvPr/>
        </p:nvSpPr>
        <p:spPr>
          <a:xfrm>
            <a:off x="881263" y="1725553"/>
            <a:ext cx="1246955" cy="1483117"/>
          </a:xfrm>
          <a:prstGeom prst="rect">
            <a:avLst/>
          </a:prstGeom>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800" dirty="0" smtClean="0"/>
              <a:t>     OS</a:t>
            </a:r>
          </a:p>
          <a:p>
            <a:endParaRPr lang="en-US" sz="1800" dirty="0" smtClean="0"/>
          </a:p>
          <a:p>
            <a:endParaRPr lang="en-US" sz="1800" dirty="0"/>
          </a:p>
        </p:txBody>
      </p:sp>
      <p:sp>
        <p:nvSpPr>
          <p:cNvPr id="38" name="Rectangle 37"/>
          <p:cNvSpPr/>
          <p:nvPr/>
        </p:nvSpPr>
        <p:spPr>
          <a:xfrm>
            <a:off x="881263" y="2884576"/>
            <a:ext cx="1246955" cy="324094"/>
          </a:xfrm>
          <a:prstGeom prst="rect">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FS Stack</a:t>
            </a:r>
            <a:endParaRPr lang="en-US" sz="1800" dirty="0"/>
          </a:p>
        </p:txBody>
      </p:sp>
      <p:sp>
        <p:nvSpPr>
          <p:cNvPr id="39" name="Rectangle 38"/>
          <p:cNvSpPr/>
          <p:nvPr/>
        </p:nvSpPr>
        <p:spPr>
          <a:xfrm>
            <a:off x="881263" y="3208670"/>
            <a:ext cx="1246955" cy="299273"/>
          </a:xfrm>
          <a:prstGeom prst="rect">
            <a:avLst/>
          </a:prstGeom>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HBA/HCA</a:t>
            </a:r>
            <a:endParaRPr lang="en-US" sz="1800" dirty="0"/>
          </a:p>
        </p:txBody>
      </p:sp>
      <p:sp>
        <p:nvSpPr>
          <p:cNvPr id="40" name="Rectangle 39"/>
          <p:cNvSpPr/>
          <p:nvPr/>
        </p:nvSpPr>
        <p:spPr>
          <a:xfrm>
            <a:off x="2795266" y="2531242"/>
            <a:ext cx="761855" cy="638684"/>
          </a:xfrm>
          <a:prstGeom prst="rect">
            <a:avLst/>
          </a:prstGeom>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LAN</a:t>
            </a:r>
          </a:p>
          <a:p>
            <a:pPr algn="ctr"/>
            <a:r>
              <a:rPr lang="en-US" sz="1400" dirty="0" smtClean="0"/>
              <a:t>Switch</a:t>
            </a:r>
            <a:endParaRPr lang="en-US" sz="1400" dirty="0"/>
          </a:p>
        </p:txBody>
      </p:sp>
      <p:sp>
        <p:nvSpPr>
          <p:cNvPr id="41" name="Rectangle 40"/>
          <p:cNvSpPr/>
          <p:nvPr/>
        </p:nvSpPr>
        <p:spPr>
          <a:xfrm>
            <a:off x="2779034" y="1693305"/>
            <a:ext cx="761855" cy="299273"/>
          </a:xfrm>
          <a:prstGeom prst="rect">
            <a:avLst/>
          </a:prstGeom>
          <a:ln w="38100" cmpd="sng">
            <a:solidFill>
              <a:srgbClr val="0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Router</a:t>
            </a:r>
          </a:p>
        </p:txBody>
      </p:sp>
      <p:sp>
        <p:nvSpPr>
          <p:cNvPr id="42" name="TextBox 41"/>
          <p:cNvSpPr txBox="1"/>
          <p:nvPr/>
        </p:nvSpPr>
        <p:spPr>
          <a:xfrm>
            <a:off x="16434" y="3387700"/>
            <a:ext cx="1429297" cy="1569660"/>
          </a:xfrm>
          <a:prstGeom prst="rect">
            <a:avLst/>
          </a:prstGeom>
          <a:noFill/>
        </p:spPr>
        <p:txBody>
          <a:bodyPr wrap="square" rtlCol="0">
            <a:spAutoFit/>
          </a:bodyPr>
          <a:lstStyle/>
          <a:p>
            <a:r>
              <a:rPr lang="en-US" sz="2400" dirty="0" smtClean="0">
                <a:solidFill>
                  <a:srgbClr val="FF0000"/>
                </a:solidFill>
              </a:rPr>
              <a:t>Source data transfer node</a:t>
            </a:r>
            <a:endParaRPr lang="en-US" sz="2400" dirty="0">
              <a:solidFill>
                <a:srgbClr val="FF0000"/>
              </a:solidFill>
            </a:endParaRPr>
          </a:p>
        </p:txBody>
      </p:sp>
      <p:sp>
        <p:nvSpPr>
          <p:cNvPr id="43" name="Rectangle 42"/>
          <p:cNvSpPr/>
          <p:nvPr/>
        </p:nvSpPr>
        <p:spPr>
          <a:xfrm>
            <a:off x="1688425" y="1946619"/>
            <a:ext cx="430209" cy="299273"/>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TCP</a:t>
            </a:r>
            <a:endParaRPr lang="en-US" sz="1600" dirty="0"/>
          </a:p>
        </p:txBody>
      </p:sp>
      <p:sp>
        <p:nvSpPr>
          <p:cNvPr id="44" name="Rectangle 43"/>
          <p:cNvSpPr/>
          <p:nvPr/>
        </p:nvSpPr>
        <p:spPr>
          <a:xfrm>
            <a:off x="1688424" y="2245892"/>
            <a:ext cx="817985" cy="299273"/>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IP</a:t>
            </a:r>
            <a:endParaRPr lang="en-US" sz="1800" dirty="0"/>
          </a:p>
        </p:txBody>
      </p:sp>
      <p:sp>
        <p:nvSpPr>
          <p:cNvPr id="45" name="Rectangle 44"/>
          <p:cNvSpPr/>
          <p:nvPr/>
        </p:nvSpPr>
        <p:spPr>
          <a:xfrm>
            <a:off x="2128217" y="2556565"/>
            <a:ext cx="478316" cy="299273"/>
          </a:xfrm>
          <a:prstGeom prst="rect">
            <a:avLst/>
          </a:prstGeom>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dirty="0" smtClean="0"/>
              <a:t>NIC</a:t>
            </a:r>
            <a:endParaRPr lang="en-US" sz="1400" dirty="0"/>
          </a:p>
        </p:txBody>
      </p:sp>
      <p:cxnSp>
        <p:nvCxnSpPr>
          <p:cNvPr id="46" name="Straight Connector 45"/>
          <p:cNvCxnSpPr>
            <a:endCxn id="77" idx="3"/>
          </p:cNvCxnSpPr>
          <p:nvPr/>
        </p:nvCxnSpPr>
        <p:spPr>
          <a:xfrm>
            <a:off x="1210150" y="3555917"/>
            <a:ext cx="0" cy="1125212"/>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45" idx="3"/>
          </p:cNvCxnSpPr>
          <p:nvPr/>
        </p:nvCxnSpPr>
        <p:spPr>
          <a:xfrm>
            <a:off x="2606534" y="2706201"/>
            <a:ext cx="188731" cy="0"/>
          </a:xfrm>
          <a:prstGeom prst="line">
            <a:avLst/>
          </a:prstGeom>
          <a:ln w="5715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0" idx="0"/>
            <a:endCxn id="41" idx="2"/>
          </p:cNvCxnSpPr>
          <p:nvPr/>
        </p:nvCxnSpPr>
        <p:spPr>
          <a:xfrm flipH="1" flipV="1">
            <a:off x="3159962" y="1992578"/>
            <a:ext cx="0" cy="538664"/>
          </a:xfrm>
          <a:prstGeom prst="line">
            <a:avLst/>
          </a:prstGeom>
          <a:ln w="5715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sp>
        <p:nvSpPr>
          <p:cNvPr id="11" name="Can 10"/>
          <p:cNvSpPr/>
          <p:nvPr/>
        </p:nvSpPr>
        <p:spPr>
          <a:xfrm>
            <a:off x="7515909" y="3547178"/>
            <a:ext cx="561129" cy="806015"/>
          </a:xfrm>
          <a:prstGeom prst="can">
            <a:avLst/>
          </a:prstGeom>
          <a:ln>
            <a:solidFill>
              <a:srgbClr val="000000"/>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endParaRPr lang="en-US" sz="6000"/>
          </a:p>
        </p:txBody>
      </p:sp>
      <p:sp>
        <p:nvSpPr>
          <p:cNvPr id="12" name="Can 11"/>
          <p:cNvSpPr/>
          <p:nvPr/>
        </p:nvSpPr>
        <p:spPr>
          <a:xfrm>
            <a:off x="8026771" y="3772579"/>
            <a:ext cx="561129" cy="806015"/>
          </a:xfrm>
          <a:prstGeom prst="can">
            <a:avLst/>
          </a:prstGeom>
          <a:ln>
            <a:solidFill>
              <a:srgbClr val="000000"/>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endParaRPr lang="en-US" sz="6000"/>
          </a:p>
        </p:txBody>
      </p:sp>
      <p:sp>
        <p:nvSpPr>
          <p:cNvPr id="13" name="Can 12"/>
          <p:cNvSpPr/>
          <p:nvPr/>
        </p:nvSpPr>
        <p:spPr>
          <a:xfrm>
            <a:off x="8529933" y="3987150"/>
            <a:ext cx="561129" cy="806015"/>
          </a:xfrm>
          <a:prstGeom prst="can">
            <a:avLst/>
          </a:prstGeom>
          <a:ln>
            <a:solidFill>
              <a:srgbClr val="000000"/>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endParaRPr lang="en-US" sz="6000"/>
          </a:p>
        </p:txBody>
      </p:sp>
      <p:sp>
        <p:nvSpPr>
          <p:cNvPr id="14" name="Rectangle 13"/>
          <p:cNvSpPr/>
          <p:nvPr/>
        </p:nvSpPr>
        <p:spPr>
          <a:xfrm>
            <a:off x="7181882" y="1085876"/>
            <a:ext cx="1840091" cy="2200386"/>
          </a:xfrm>
          <a:prstGeom prst="rect">
            <a:avLst/>
          </a:prstGeom>
          <a:ln w="38100" cmpd="sng">
            <a:solidFill>
              <a:srgbClr val="000000"/>
            </a:solidFill>
          </a:ln>
          <a:scene3d>
            <a:camera prst="orthographicFront">
              <a:rot lat="0" lon="10799999" rev="0"/>
            </a:camera>
            <a:lightRig rig="threePt" dir="t"/>
          </a:scene3d>
          <a:sp3d/>
        </p:spPr>
        <p:style>
          <a:lnRef idx="1">
            <a:schemeClr val="accent1"/>
          </a:lnRef>
          <a:fillRef idx="2">
            <a:schemeClr val="accent1"/>
          </a:fillRef>
          <a:effectRef idx="1">
            <a:schemeClr val="accent1"/>
          </a:effectRef>
          <a:fontRef idx="minor">
            <a:schemeClr val="dk1"/>
          </a:fontRef>
        </p:style>
        <p:txBody>
          <a:bodyPr rtlCol="0" anchor="ctr">
            <a:flatTx/>
          </a:bodyPr>
          <a:lstStyle/>
          <a:p>
            <a:pPr algn="ctr"/>
            <a:endParaRPr lang="en-US" sz="6000"/>
          </a:p>
        </p:txBody>
      </p:sp>
      <p:sp>
        <p:nvSpPr>
          <p:cNvPr id="15" name="Rectangle 14"/>
          <p:cNvSpPr/>
          <p:nvPr/>
        </p:nvSpPr>
        <p:spPr>
          <a:xfrm>
            <a:off x="7674291" y="1193199"/>
            <a:ext cx="1246954" cy="358749"/>
          </a:xfrm>
          <a:prstGeom prst="rect">
            <a:avLst/>
          </a:prstGeom>
          <a:ln w="38100" cmpd="sng">
            <a:solidFill>
              <a:schemeClr val="tx1"/>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t">
            <a:flatTx/>
          </a:bodyPr>
          <a:lstStyle/>
          <a:p>
            <a:pPr algn="ctr"/>
            <a:r>
              <a:rPr lang="en-US" sz="1400" dirty="0" smtClean="0"/>
              <a:t>Application</a:t>
            </a:r>
            <a:endParaRPr lang="en-US" sz="1800" dirty="0"/>
          </a:p>
        </p:txBody>
      </p:sp>
      <p:sp>
        <p:nvSpPr>
          <p:cNvPr id="16" name="Rectangle 15"/>
          <p:cNvSpPr/>
          <p:nvPr/>
        </p:nvSpPr>
        <p:spPr>
          <a:xfrm>
            <a:off x="7674291" y="1492473"/>
            <a:ext cx="1246954" cy="1483117"/>
          </a:xfrm>
          <a:prstGeom prst="rect">
            <a:avLst/>
          </a:prstGeom>
          <a:ln w="38100" cmpd="sng">
            <a:solidFill>
              <a:schemeClr val="tx1"/>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en-US" sz="1800" dirty="0" smtClean="0"/>
              <a:t>                  OS</a:t>
            </a:r>
          </a:p>
          <a:p>
            <a:pPr algn="ctr"/>
            <a:endParaRPr lang="en-US" sz="1800" dirty="0" smtClean="0"/>
          </a:p>
          <a:p>
            <a:pPr algn="ctr"/>
            <a:endParaRPr lang="en-US" sz="1800" dirty="0"/>
          </a:p>
        </p:txBody>
      </p:sp>
      <p:sp>
        <p:nvSpPr>
          <p:cNvPr id="17" name="Rectangle 16"/>
          <p:cNvSpPr/>
          <p:nvPr/>
        </p:nvSpPr>
        <p:spPr>
          <a:xfrm>
            <a:off x="7664708" y="2651495"/>
            <a:ext cx="1246954" cy="324094"/>
          </a:xfrm>
          <a:prstGeom prst="rect">
            <a:avLst/>
          </a:prstGeom>
          <a:noFill/>
          <a:ln w="12700" cmpd="sng">
            <a:solidFill>
              <a:schemeClr val="tx1"/>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en-US" sz="1800" dirty="0" smtClean="0"/>
              <a:t>FS Stack</a:t>
            </a:r>
            <a:endParaRPr lang="en-US" sz="1800" dirty="0"/>
          </a:p>
        </p:txBody>
      </p:sp>
      <p:sp>
        <p:nvSpPr>
          <p:cNvPr id="18" name="Rectangle 17"/>
          <p:cNvSpPr/>
          <p:nvPr/>
        </p:nvSpPr>
        <p:spPr>
          <a:xfrm>
            <a:off x="7674291" y="2975590"/>
            <a:ext cx="1246954" cy="299273"/>
          </a:xfrm>
          <a:prstGeom prst="rect">
            <a:avLst/>
          </a:prstGeom>
          <a:ln w="38100" cmpd="sng">
            <a:solidFill>
              <a:schemeClr val="tx1"/>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en-US" sz="1800" dirty="0" smtClean="0"/>
              <a:t>HBA/HCA</a:t>
            </a:r>
            <a:endParaRPr lang="en-US" sz="1800" dirty="0"/>
          </a:p>
        </p:txBody>
      </p:sp>
      <p:sp>
        <p:nvSpPr>
          <p:cNvPr id="19" name="Rectangle 18"/>
          <p:cNvSpPr/>
          <p:nvPr/>
        </p:nvSpPr>
        <p:spPr>
          <a:xfrm>
            <a:off x="6214732" y="2118121"/>
            <a:ext cx="777030" cy="638684"/>
          </a:xfrm>
          <a:prstGeom prst="rect">
            <a:avLst/>
          </a:prstGeom>
          <a:ln w="38100" cmpd="sng">
            <a:solidFill>
              <a:srgbClr val="000000"/>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en-US" sz="1400" dirty="0" smtClean="0"/>
              <a:t>LAN</a:t>
            </a:r>
          </a:p>
          <a:p>
            <a:pPr algn="ctr"/>
            <a:r>
              <a:rPr lang="en-US" sz="1400" dirty="0" smtClean="0"/>
              <a:t>Switc</a:t>
            </a:r>
            <a:r>
              <a:rPr lang="en-US" sz="1600" dirty="0" smtClean="0"/>
              <a:t>h</a:t>
            </a:r>
            <a:endParaRPr lang="en-US" sz="1600" dirty="0"/>
          </a:p>
        </p:txBody>
      </p:sp>
      <p:sp>
        <p:nvSpPr>
          <p:cNvPr id="20" name="Rectangle 19"/>
          <p:cNvSpPr/>
          <p:nvPr/>
        </p:nvSpPr>
        <p:spPr>
          <a:xfrm>
            <a:off x="6214732" y="1671615"/>
            <a:ext cx="781209" cy="299273"/>
          </a:xfrm>
          <a:prstGeom prst="rect">
            <a:avLst/>
          </a:prstGeom>
          <a:ln w="38100" cmpd="sng">
            <a:solidFill>
              <a:srgbClr val="000000"/>
            </a:solidFill>
            <a:prstDash val="solid"/>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en-US" sz="1400" dirty="0" smtClean="0"/>
              <a:t>Router</a:t>
            </a:r>
            <a:endParaRPr lang="en-US" sz="1800" dirty="0" smtClean="0"/>
          </a:p>
        </p:txBody>
      </p:sp>
      <p:sp>
        <p:nvSpPr>
          <p:cNvPr id="21" name="TextBox 20"/>
          <p:cNvSpPr txBox="1"/>
          <p:nvPr/>
        </p:nvSpPr>
        <p:spPr>
          <a:xfrm>
            <a:off x="4509530" y="5228744"/>
            <a:ext cx="4581532" cy="1364476"/>
          </a:xfrm>
          <a:prstGeom prst="rect">
            <a:avLst/>
          </a:prstGeom>
          <a:noFill/>
          <a:ln w="38100" cmpd="sng">
            <a:solidFill>
              <a:schemeClr val="bg1"/>
            </a:solidFill>
          </a:ln>
          <a:scene3d>
            <a:camera prst="orthographicFront">
              <a:rot lat="0" lon="10799999" rev="0"/>
            </a:camera>
            <a:lightRig rig="threePt" dir="t"/>
          </a:scene3d>
          <a:sp3d/>
        </p:spPr>
        <p:txBody>
          <a:bodyPr wrap="square" rtlCol="0">
            <a:spAutoFit/>
            <a:flatTx/>
          </a:bodyPr>
          <a:lstStyle/>
          <a:p>
            <a:pPr>
              <a:lnSpc>
                <a:spcPct val="140000"/>
              </a:lnSpc>
            </a:pPr>
            <a:r>
              <a:rPr lang="en-US" sz="2000" b="1" dirty="0" smtClean="0">
                <a:solidFill>
                  <a:schemeClr val="bg1"/>
                </a:solidFill>
              </a:rPr>
              <a:t>Predict: </a:t>
            </a:r>
            <a:r>
              <a:rPr lang="en-US" sz="2000" dirty="0" smtClean="0">
                <a:solidFill>
                  <a:schemeClr val="bg1"/>
                </a:solidFill>
              </a:rPr>
              <a:t>Throughput for configuration</a:t>
            </a:r>
          </a:p>
          <a:p>
            <a:pPr>
              <a:lnSpc>
                <a:spcPct val="140000"/>
              </a:lnSpc>
            </a:pPr>
            <a:r>
              <a:rPr lang="en-US" sz="2000" b="1" dirty="0" smtClean="0">
                <a:solidFill>
                  <a:schemeClr val="bg1"/>
                </a:solidFill>
              </a:rPr>
              <a:t>Explain: </a:t>
            </a:r>
            <a:r>
              <a:rPr lang="en-US" sz="2000" dirty="0" smtClean="0">
                <a:solidFill>
                  <a:schemeClr val="bg1"/>
                </a:solidFill>
              </a:rPr>
              <a:t>Factors influencing performance</a:t>
            </a:r>
          </a:p>
          <a:p>
            <a:pPr>
              <a:lnSpc>
                <a:spcPct val="140000"/>
              </a:lnSpc>
            </a:pPr>
            <a:r>
              <a:rPr lang="en-US" sz="2000" b="1" dirty="0" smtClean="0">
                <a:solidFill>
                  <a:schemeClr val="bg1"/>
                </a:solidFill>
              </a:rPr>
              <a:t>Optimize: </a:t>
            </a:r>
            <a:r>
              <a:rPr lang="en-US" sz="2000" dirty="0" smtClean="0">
                <a:solidFill>
                  <a:schemeClr val="bg1"/>
                </a:solidFill>
              </a:rPr>
              <a:t>Parameters for high speeds</a:t>
            </a:r>
          </a:p>
        </p:txBody>
      </p:sp>
      <p:sp>
        <p:nvSpPr>
          <p:cNvPr id="22" name="Rectangle 21"/>
          <p:cNvSpPr/>
          <p:nvPr/>
        </p:nvSpPr>
        <p:spPr>
          <a:xfrm>
            <a:off x="7688519" y="1713538"/>
            <a:ext cx="430209" cy="299273"/>
          </a:xfrm>
          <a:prstGeom prst="rect">
            <a:avLst/>
          </a:prstGeom>
          <a:ln>
            <a:solidFill>
              <a:srgbClr val="000000"/>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en-US" sz="1100" dirty="0" smtClean="0"/>
              <a:t>TCP</a:t>
            </a:r>
            <a:endParaRPr lang="en-US" sz="1100" dirty="0"/>
          </a:p>
        </p:txBody>
      </p:sp>
      <p:sp>
        <p:nvSpPr>
          <p:cNvPr id="23" name="Rectangle 22"/>
          <p:cNvSpPr/>
          <p:nvPr/>
        </p:nvSpPr>
        <p:spPr>
          <a:xfrm>
            <a:off x="7288364" y="2012811"/>
            <a:ext cx="835617" cy="299273"/>
          </a:xfrm>
          <a:prstGeom prst="rect">
            <a:avLst/>
          </a:prstGeom>
          <a:ln>
            <a:solidFill>
              <a:srgbClr val="000000"/>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en-US" sz="1800" dirty="0" smtClean="0"/>
              <a:t>IP</a:t>
            </a:r>
            <a:endParaRPr lang="en-US" sz="1800" dirty="0"/>
          </a:p>
        </p:txBody>
      </p:sp>
      <p:sp>
        <p:nvSpPr>
          <p:cNvPr id="24" name="Rectangle 23"/>
          <p:cNvSpPr/>
          <p:nvPr/>
        </p:nvSpPr>
        <p:spPr>
          <a:xfrm>
            <a:off x="7189451" y="2323484"/>
            <a:ext cx="478317" cy="299273"/>
          </a:xfrm>
          <a:prstGeom prst="rect">
            <a:avLst/>
          </a:prstGeom>
          <a:ln w="38100" cmpd="sng">
            <a:solidFill>
              <a:srgbClr val="000000"/>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t">
            <a:flatTx/>
          </a:bodyPr>
          <a:lstStyle/>
          <a:p>
            <a:pPr algn="ctr"/>
            <a:r>
              <a:rPr lang="en-US" sz="1400" dirty="0" smtClean="0"/>
              <a:t>NIC</a:t>
            </a:r>
            <a:endParaRPr lang="en-US" sz="1400" dirty="0"/>
          </a:p>
        </p:txBody>
      </p:sp>
      <p:cxnSp>
        <p:nvCxnSpPr>
          <p:cNvPr id="25" name="Straight Connector 24"/>
          <p:cNvCxnSpPr/>
          <p:nvPr/>
        </p:nvCxnSpPr>
        <p:spPr>
          <a:xfrm>
            <a:off x="7796474" y="3284536"/>
            <a:ext cx="0" cy="331225"/>
          </a:xfrm>
          <a:prstGeom prst="line">
            <a:avLst/>
          </a:prstGeom>
          <a:ln>
            <a:solidFill>
              <a:srgbClr val="FFFFFF"/>
            </a:solidFill>
          </a:ln>
          <a:scene3d>
            <a:camera prst="orthographicFront">
              <a:rot lat="0" lon="10799999" rev="0"/>
            </a:camera>
            <a:lightRig rig="threePt" dir="t"/>
          </a:scene3d>
          <a:sp3d/>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313004" y="3286262"/>
            <a:ext cx="0" cy="548753"/>
          </a:xfrm>
          <a:prstGeom prst="line">
            <a:avLst/>
          </a:prstGeom>
          <a:ln>
            <a:solidFill>
              <a:srgbClr val="FFFFFF"/>
            </a:solidFill>
          </a:ln>
          <a:scene3d>
            <a:camera prst="orthographicFront">
              <a:rot lat="0" lon="10799999" rev="0"/>
            </a:camera>
            <a:lightRig rig="threePt" dir="t"/>
          </a:scene3d>
          <a:sp3d/>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808978" y="3300174"/>
            <a:ext cx="0" cy="753286"/>
          </a:xfrm>
          <a:prstGeom prst="line">
            <a:avLst/>
          </a:prstGeom>
          <a:ln>
            <a:solidFill>
              <a:srgbClr val="FFFFFF"/>
            </a:solidFill>
          </a:ln>
          <a:scene3d>
            <a:camera prst="orthographicFront">
              <a:rot lat="0" lon="10799999" rev="0"/>
            </a:camera>
            <a:lightRig rig="threePt" dir="t"/>
          </a:scene3d>
          <a:sp3d/>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512855" y="3978042"/>
            <a:ext cx="1591461" cy="400110"/>
          </a:xfrm>
          <a:prstGeom prst="rect">
            <a:avLst/>
          </a:prstGeom>
          <a:noFill/>
          <a:scene3d>
            <a:camera prst="orthographicFront">
              <a:rot lat="0" lon="10799999" rev="0"/>
            </a:camera>
            <a:lightRig rig="threePt" dir="t"/>
          </a:scene3d>
          <a:sp3d/>
        </p:spPr>
        <p:txBody>
          <a:bodyPr wrap="none" rtlCol="0">
            <a:spAutoFit/>
            <a:flatTx/>
          </a:bodyPr>
          <a:lstStyle/>
          <a:p>
            <a:r>
              <a:rPr lang="en-US" sz="2000" dirty="0" smtClean="0">
                <a:solidFill>
                  <a:schemeClr val="bg1"/>
                </a:solidFill>
              </a:rPr>
              <a:t>Storage Array</a:t>
            </a:r>
            <a:endParaRPr lang="en-US" sz="2000" dirty="0">
              <a:solidFill>
                <a:schemeClr val="bg1"/>
              </a:solidFill>
            </a:endParaRPr>
          </a:p>
        </p:txBody>
      </p:sp>
      <p:cxnSp>
        <p:nvCxnSpPr>
          <p:cNvPr id="29" name="Straight Connector 28"/>
          <p:cNvCxnSpPr/>
          <p:nvPr/>
        </p:nvCxnSpPr>
        <p:spPr>
          <a:xfrm>
            <a:off x="6991762" y="2457958"/>
            <a:ext cx="188731" cy="0"/>
          </a:xfrm>
          <a:prstGeom prst="line">
            <a:avLst/>
          </a:prstGeom>
          <a:ln w="57150" cmpd="sng">
            <a:solidFill>
              <a:srgbClr val="FFFFFF"/>
            </a:solidFill>
            <a:prstDash val="solid"/>
          </a:ln>
          <a:scene3d>
            <a:camera prst="orthographicFront">
              <a:rot lat="0" lon="10799999" rev="0"/>
            </a:camera>
            <a:lightRig rig="threePt" dir="t"/>
          </a:scene3d>
          <a:sp3d/>
        </p:spPr>
        <p:style>
          <a:lnRef idx="2">
            <a:schemeClr val="accent1"/>
          </a:lnRef>
          <a:fillRef idx="0">
            <a:schemeClr val="accent1"/>
          </a:fillRef>
          <a:effectRef idx="1">
            <a:schemeClr val="accent1"/>
          </a:effectRef>
          <a:fontRef idx="minor">
            <a:schemeClr val="tx1"/>
          </a:fontRef>
        </p:style>
      </p:cxnSp>
      <p:sp>
        <p:nvSpPr>
          <p:cNvPr id="31" name="Cloud 30"/>
          <p:cNvSpPr/>
          <p:nvPr/>
        </p:nvSpPr>
        <p:spPr>
          <a:xfrm>
            <a:off x="3944546" y="1223974"/>
            <a:ext cx="1854017" cy="157767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Wide Area Network</a:t>
            </a:r>
            <a:endParaRPr lang="en-US" sz="2000" dirty="0"/>
          </a:p>
        </p:txBody>
      </p:sp>
      <p:sp>
        <p:nvSpPr>
          <p:cNvPr id="55" name="TextBox 54"/>
          <p:cNvSpPr txBox="1"/>
          <p:nvPr/>
        </p:nvSpPr>
        <p:spPr>
          <a:xfrm>
            <a:off x="3687958" y="3608837"/>
            <a:ext cx="556563" cy="346249"/>
          </a:xfrm>
          <a:prstGeom prst="rect">
            <a:avLst/>
          </a:prstGeom>
          <a:noFill/>
        </p:spPr>
        <p:txBody>
          <a:bodyPr wrap="none" rtlCol="0">
            <a:spAutoFit/>
          </a:bodyPr>
          <a:lstStyle/>
          <a:p>
            <a:pPr algn="ctr">
              <a:lnSpc>
                <a:spcPct val="90000"/>
              </a:lnSpc>
            </a:pPr>
            <a:r>
              <a:rPr lang="en-US" dirty="0" smtClean="0">
                <a:solidFill>
                  <a:schemeClr val="accent4">
                    <a:lumMod val="40000"/>
                    <a:lumOff val="60000"/>
                  </a:schemeClr>
                </a:solidFill>
              </a:rPr>
              <a:t>OST</a:t>
            </a:r>
          </a:p>
        </p:txBody>
      </p:sp>
      <p:sp>
        <p:nvSpPr>
          <p:cNvPr id="56" name="Can 55"/>
          <p:cNvSpPr/>
          <p:nvPr/>
        </p:nvSpPr>
        <p:spPr>
          <a:xfrm flipH="1">
            <a:off x="3331429" y="3750691"/>
            <a:ext cx="354337" cy="340938"/>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7" name="Can 56"/>
          <p:cNvSpPr/>
          <p:nvPr/>
        </p:nvSpPr>
        <p:spPr>
          <a:xfrm flipH="1">
            <a:off x="3483829" y="3903091"/>
            <a:ext cx="354337" cy="340938"/>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8" name="Can 57"/>
          <p:cNvSpPr/>
          <p:nvPr/>
        </p:nvSpPr>
        <p:spPr>
          <a:xfrm flipH="1">
            <a:off x="3636229" y="4055491"/>
            <a:ext cx="354337" cy="340938"/>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9" name="Can 58"/>
          <p:cNvSpPr/>
          <p:nvPr/>
        </p:nvSpPr>
        <p:spPr>
          <a:xfrm flipH="1">
            <a:off x="3788629" y="4207891"/>
            <a:ext cx="354337" cy="340938"/>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0" name="Can 59"/>
          <p:cNvSpPr/>
          <p:nvPr/>
        </p:nvSpPr>
        <p:spPr>
          <a:xfrm flipH="1">
            <a:off x="3312880" y="4583006"/>
            <a:ext cx="354337" cy="340938"/>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1" name="Can 60"/>
          <p:cNvSpPr/>
          <p:nvPr/>
        </p:nvSpPr>
        <p:spPr>
          <a:xfrm flipH="1">
            <a:off x="3465280" y="4735406"/>
            <a:ext cx="354337" cy="340938"/>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2" name="Can 61"/>
          <p:cNvSpPr/>
          <p:nvPr/>
        </p:nvSpPr>
        <p:spPr>
          <a:xfrm flipH="1">
            <a:off x="3617680" y="4887806"/>
            <a:ext cx="354337" cy="340938"/>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3" name="Can 62"/>
          <p:cNvSpPr/>
          <p:nvPr/>
        </p:nvSpPr>
        <p:spPr>
          <a:xfrm flipH="1">
            <a:off x="3770080" y="5040206"/>
            <a:ext cx="354337" cy="340938"/>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4" name="Rectangle 63"/>
          <p:cNvSpPr/>
          <p:nvPr/>
        </p:nvSpPr>
        <p:spPr>
          <a:xfrm>
            <a:off x="2606534" y="3748322"/>
            <a:ext cx="491595" cy="491564"/>
          </a:xfrm>
          <a:prstGeom prst="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5" name="Rectangle 64"/>
          <p:cNvSpPr/>
          <p:nvPr/>
        </p:nvSpPr>
        <p:spPr>
          <a:xfrm>
            <a:off x="2641579" y="4489964"/>
            <a:ext cx="491595" cy="491564"/>
          </a:xfrm>
          <a:prstGeom prst="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6" name="Rectangle 65"/>
          <p:cNvSpPr/>
          <p:nvPr/>
        </p:nvSpPr>
        <p:spPr>
          <a:xfrm>
            <a:off x="2601696" y="6229563"/>
            <a:ext cx="491595" cy="491564"/>
          </a:xfrm>
          <a:prstGeom prst="rect">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7" name="Can 66"/>
          <p:cNvSpPr/>
          <p:nvPr/>
        </p:nvSpPr>
        <p:spPr>
          <a:xfrm>
            <a:off x="3668325" y="6306483"/>
            <a:ext cx="396007" cy="450600"/>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68" name="Straight Connector 67"/>
          <p:cNvCxnSpPr>
            <a:endCxn id="64" idx="1"/>
          </p:cNvCxnSpPr>
          <p:nvPr/>
        </p:nvCxnSpPr>
        <p:spPr>
          <a:xfrm>
            <a:off x="1791650" y="3764617"/>
            <a:ext cx="814884" cy="22948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endCxn id="65" idx="1"/>
          </p:cNvCxnSpPr>
          <p:nvPr/>
        </p:nvCxnSpPr>
        <p:spPr>
          <a:xfrm>
            <a:off x="1837560" y="4053460"/>
            <a:ext cx="804019" cy="68228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66" idx="3"/>
          </p:cNvCxnSpPr>
          <p:nvPr/>
        </p:nvCxnSpPr>
        <p:spPr>
          <a:xfrm>
            <a:off x="3093291" y="6475345"/>
            <a:ext cx="575034" cy="564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65" idx="3"/>
          </p:cNvCxnSpPr>
          <p:nvPr/>
        </p:nvCxnSpPr>
        <p:spPr>
          <a:xfrm>
            <a:off x="3133174" y="4735746"/>
            <a:ext cx="164700" cy="3422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64" idx="3"/>
            <a:endCxn id="56" idx="4"/>
          </p:cNvCxnSpPr>
          <p:nvPr/>
        </p:nvCxnSpPr>
        <p:spPr>
          <a:xfrm flipV="1">
            <a:off x="3098129" y="3921160"/>
            <a:ext cx="233300" cy="7294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2588118" y="5374258"/>
            <a:ext cx="491595" cy="491564"/>
          </a:xfrm>
          <a:prstGeom prst="rect">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4" name="Can 73"/>
          <p:cNvSpPr/>
          <p:nvPr/>
        </p:nvSpPr>
        <p:spPr>
          <a:xfrm>
            <a:off x="3625008" y="5565979"/>
            <a:ext cx="396007" cy="450600"/>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75" name="Straight Connector 74"/>
          <p:cNvCxnSpPr>
            <a:stCxn id="73" idx="3"/>
            <a:endCxn id="74" idx="2"/>
          </p:cNvCxnSpPr>
          <p:nvPr/>
        </p:nvCxnSpPr>
        <p:spPr>
          <a:xfrm>
            <a:off x="3079713" y="5620040"/>
            <a:ext cx="545295" cy="17123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7" name="Snip Diagonal Corner Rectangle 76"/>
          <p:cNvSpPr/>
          <p:nvPr/>
        </p:nvSpPr>
        <p:spPr>
          <a:xfrm>
            <a:off x="1037232" y="4681129"/>
            <a:ext cx="345836" cy="700015"/>
          </a:xfrm>
          <a:prstGeom prst="snip2DiagRect">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78" name="Straight Connector 77"/>
          <p:cNvCxnSpPr>
            <a:endCxn id="73" idx="1"/>
          </p:cNvCxnSpPr>
          <p:nvPr/>
        </p:nvCxnSpPr>
        <p:spPr>
          <a:xfrm>
            <a:off x="1829131" y="3851448"/>
            <a:ext cx="758987" cy="176859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77" idx="0"/>
            <a:endCxn id="73" idx="1"/>
          </p:cNvCxnSpPr>
          <p:nvPr/>
        </p:nvCxnSpPr>
        <p:spPr>
          <a:xfrm>
            <a:off x="1383068" y="5031137"/>
            <a:ext cx="1205050" cy="58890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a:endCxn id="66" idx="1"/>
          </p:cNvCxnSpPr>
          <p:nvPr/>
        </p:nvCxnSpPr>
        <p:spPr>
          <a:xfrm>
            <a:off x="1799384" y="3815787"/>
            <a:ext cx="802312" cy="265955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7" idx="0"/>
            <a:endCxn id="65" idx="1"/>
          </p:cNvCxnSpPr>
          <p:nvPr/>
        </p:nvCxnSpPr>
        <p:spPr>
          <a:xfrm flipV="1">
            <a:off x="1383068" y="4735746"/>
            <a:ext cx="1258511" cy="2953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77" idx="0"/>
            <a:endCxn id="66" idx="1"/>
          </p:cNvCxnSpPr>
          <p:nvPr/>
        </p:nvCxnSpPr>
        <p:spPr>
          <a:xfrm>
            <a:off x="1383068" y="5031137"/>
            <a:ext cx="1218628" cy="144420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7" idx="0"/>
            <a:endCxn id="64" idx="1"/>
          </p:cNvCxnSpPr>
          <p:nvPr/>
        </p:nvCxnSpPr>
        <p:spPr>
          <a:xfrm flipV="1">
            <a:off x="1383068" y="3994104"/>
            <a:ext cx="1223466" cy="103703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65" idx="3"/>
            <a:endCxn id="57" idx="4"/>
          </p:cNvCxnSpPr>
          <p:nvPr/>
        </p:nvCxnSpPr>
        <p:spPr>
          <a:xfrm flipV="1">
            <a:off x="3133174" y="4073560"/>
            <a:ext cx="350655" cy="66218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64" idx="3"/>
            <a:endCxn id="60" idx="4"/>
          </p:cNvCxnSpPr>
          <p:nvPr/>
        </p:nvCxnSpPr>
        <p:spPr>
          <a:xfrm>
            <a:off x="3098129" y="3994104"/>
            <a:ext cx="214751" cy="7593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73" idx="3"/>
          </p:cNvCxnSpPr>
          <p:nvPr/>
        </p:nvCxnSpPr>
        <p:spPr>
          <a:xfrm>
            <a:off x="3079713" y="5620040"/>
            <a:ext cx="588612" cy="9117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66" idx="3"/>
            <a:endCxn id="74" idx="2"/>
          </p:cNvCxnSpPr>
          <p:nvPr/>
        </p:nvCxnSpPr>
        <p:spPr>
          <a:xfrm flipV="1">
            <a:off x="3093291" y="5791279"/>
            <a:ext cx="531717" cy="68406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3570349" y="5992563"/>
            <a:ext cx="636525" cy="346249"/>
          </a:xfrm>
          <a:prstGeom prst="rect">
            <a:avLst/>
          </a:prstGeom>
          <a:noFill/>
          <a:ln>
            <a:noFill/>
          </a:ln>
        </p:spPr>
        <p:txBody>
          <a:bodyPr wrap="none" rtlCol="0">
            <a:spAutoFit/>
          </a:bodyPr>
          <a:lstStyle/>
          <a:p>
            <a:pPr algn="ctr">
              <a:lnSpc>
                <a:spcPct val="90000"/>
              </a:lnSpc>
            </a:pPr>
            <a:r>
              <a:rPr lang="en-US" dirty="0" smtClean="0">
                <a:solidFill>
                  <a:schemeClr val="accent4">
                    <a:lumMod val="40000"/>
                    <a:lumOff val="60000"/>
                  </a:schemeClr>
                </a:solidFill>
              </a:rPr>
              <a:t>MDT</a:t>
            </a:r>
          </a:p>
        </p:txBody>
      </p:sp>
      <p:sp>
        <p:nvSpPr>
          <p:cNvPr id="76" name="Snip Diagonal Corner Rectangle 75"/>
          <p:cNvSpPr/>
          <p:nvPr/>
        </p:nvSpPr>
        <p:spPr>
          <a:xfrm>
            <a:off x="1491724" y="3673331"/>
            <a:ext cx="345836" cy="825213"/>
          </a:xfrm>
          <a:prstGeom prst="snip2DiagRect">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47" name="TextBox 146"/>
          <p:cNvSpPr txBox="1"/>
          <p:nvPr/>
        </p:nvSpPr>
        <p:spPr>
          <a:xfrm>
            <a:off x="1472726" y="5215498"/>
            <a:ext cx="1110530" cy="1015663"/>
          </a:xfrm>
          <a:prstGeom prst="rect">
            <a:avLst/>
          </a:prstGeom>
          <a:noFill/>
          <a:scene3d>
            <a:camera prst="orthographicFront">
              <a:rot lat="0" lon="10799999" rev="0"/>
            </a:camera>
            <a:lightRig rig="threePt" dir="t"/>
          </a:scene3d>
          <a:sp3d/>
        </p:spPr>
        <p:txBody>
          <a:bodyPr wrap="square" rtlCol="0">
            <a:spAutoFit/>
            <a:flatTx/>
          </a:bodyPr>
          <a:lstStyle/>
          <a:p>
            <a:r>
              <a:rPr lang="en-US" sz="2000" dirty="0" smtClean="0">
                <a:solidFill>
                  <a:schemeClr val="bg1"/>
                </a:solidFill>
              </a:rPr>
              <a:t>Lustre file system</a:t>
            </a:r>
            <a:endParaRPr lang="en-US" sz="2000" dirty="0">
              <a:solidFill>
                <a:schemeClr val="bg1"/>
              </a:solidFill>
            </a:endParaRPr>
          </a:p>
        </p:txBody>
      </p:sp>
      <p:sp>
        <p:nvSpPr>
          <p:cNvPr id="89" name="TextBox 88"/>
          <p:cNvSpPr txBox="1"/>
          <p:nvPr/>
        </p:nvSpPr>
        <p:spPr>
          <a:xfrm>
            <a:off x="5635212" y="2801648"/>
            <a:ext cx="1981806" cy="1200328"/>
          </a:xfrm>
          <a:prstGeom prst="rect">
            <a:avLst/>
          </a:prstGeom>
          <a:noFill/>
          <a:scene3d>
            <a:camera prst="orthographicFront">
              <a:rot lat="0" lon="10799999" rev="0"/>
            </a:camera>
            <a:lightRig rig="threePt" dir="t"/>
          </a:scene3d>
          <a:sp3d/>
        </p:spPr>
        <p:txBody>
          <a:bodyPr wrap="square" rtlCol="0">
            <a:spAutoFit/>
            <a:flatTx/>
          </a:bodyPr>
          <a:lstStyle/>
          <a:p>
            <a:r>
              <a:rPr lang="en-US" sz="2400" dirty="0" smtClean="0">
                <a:solidFill>
                  <a:srgbClr val="FF0000"/>
                </a:solidFill>
              </a:rPr>
              <a:t>Destination </a:t>
            </a:r>
          </a:p>
          <a:p>
            <a:r>
              <a:rPr lang="en-US" sz="2400" dirty="0">
                <a:solidFill>
                  <a:srgbClr val="FF0000"/>
                </a:solidFill>
              </a:rPr>
              <a:t>d</a:t>
            </a:r>
            <a:r>
              <a:rPr lang="en-US" sz="2400" dirty="0" smtClean="0">
                <a:solidFill>
                  <a:srgbClr val="FF0000"/>
                </a:solidFill>
              </a:rPr>
              <a:t>ata transfer  node</a:t>
            </a:r>
            <a:endParaRPr lang="en-US" sz="2400" dirty="0">
              <a:solidFill>
                <a:srgbClr val="FF0000"/>
              </a:solidFill>
            </a:endParaRPr>
          </a:p>
        </p:txBody>
      </p:sp>
      <p:sp>
        <p:nvSpPr>
          <p:cNvPr id="53" name="TextBox 52"/>
          <p:cNvSpPr txBox="1"/>
          <p:nvPr/>
        </p:nvSpPr>
        <p:spPr>
          <a:xfrm>
            <a:off x="2579180" y="3831848"/>
            <a:ext cx="549625" cy="346249"/>
          </a:xfrm>
          <a:prstGeom prst="rect">
            <a:avLst/>
          </a:prstGeom>
          <a:noFill/>
        </p:spPr>
        <p:txBody>
          <a:bodyPr wrap="none" rtlCol="0">
            <a:spAutoFit/>
          </a:bodyPr>
          <a:lstStyle/>
          <a:p>
            <a:pPr algn="ctr">
              <a:lnSpc>
                <a:spcPct val="90000"/>
              </a:lnSpc>
            </a:pPr>
            <a:r>
              <a:rPr lang="en-US" dirty="0" smtClean="0">
                <a:solidFill>
                  <a:srgbClr val="0000FF"/>
                </a:solidFill>
              </a:rPr>
              <a:t>OSS</a:t>
            </a:r>
          </a:p>
        </p:txBody>
      </p:sp>
      <p:sp>
        <p:nvSpPr>
          <p:cNvPr id="91" name="TextBox 90"/>
          <p:cNvSpPr txBox="1"/>
          <p:nvPr/>
        </p:nvSpPr>
        <p:spPr>
          <a:xfrm>
            <a:off x="2597109" y="4536431"/>
            <a:ext cx="549625" cy="346249"/>
          </a:xfrm>
          <a:prstGeom prst="rect">
            <a:avLst/>
          </a:prstGeom>
          <a:noFill/>
        </p:spPr>
        <p:txBody>
          <a:bodyPr wrap="none" rtlCol="0">
            <a:spAutoFit/>
          </a:bodyPr>
          <a:lstStyle/>
          <a:p>
            <a:pPr algn="ctr">
              <a:lnSpc>
                <a:spcPct val="90000"/>
              </a:lnSpc>
            </a:pPr>
            <a:r>
              <a:rPr lang="en-US" dirty="0" smtClean="0">
                <a:solidFill>
                  <a:srgbClr val="0000FF"/>
                </a:solidFill>
              </a:rPr>
              <a:t>OSS</a:t>
            </a:r>
          </a:p>
        </p:txBody>
      </p:sp>
      <p:sp>
        <p:nvSpPr>
          <p:cNvPr id="54" name="TextBox 53"/>
          <p:cNvSpPr txBox="1"/>
          <p:nvPr/>
        </p:nvSpPr>
        <p:spPr>
          <a:xfrm>
            <a:off x="2490660" y="5493113"/>
            <a:ext cx="697614" cy="346249"/>
          </a:xfrm>
          <a:prstGeom prst="rect">
            <a:avLst/>
          </a:prstGeom>
          <a:noFill/>
          <a:ln>
            <a:noFill/>
          </a:ln>
        </p:spPr>
        <p:txBody>
          <a:bodyPr wrap="none" rtlCol="0">
            <a:spAutoFit/>
          </a:bodyPr>
          <a:lstStyle/>
          <a:p>
            <a:pPr algn="ctr">
              <a:lnSpc>
                <a:spcPct val="90000"/>
              </a:lnSpc>
            </a:pPr>
            <a:r>
              <a:rPr lang="en-US" dirty="0" smtClean="0">
                <a:solidFill>
                  <a:schemeClr val="accent6">
                    <a:lumMod val="50000"/>
                  </a:schemeClr>
                </a:solidFill>
              </a:rPr>
              <a:t>MDS</a:t>
            </a:r>
          </a:p>
        </p:txBody>
      </p:sp>
      <p:sp>
        <p:nvSpPr>
          <p:cNvPr id="92" name="TextBox 91"/>
          <p:cNvSpPr txBox="1"/>
          <p:nvPr/>
        </p:nvSpPr>
        <p:spPr>
          <a:xfrm>
            <a:off x="2499371" y="6303106"/>
            <a:ext cx="697614" cy="346249"/>
          </a:xfrm>
          <a:prstGeom prst="rect">
            <a:avLst/>
          </a:prstGeom>
          <a:noFill/>
          <a:ln>
            <a:noFill/>
          </a:ln>
        </p:spPr>
        <p:txBody>
          <a:bodyPr wrap="none" rtlCol="0">
            <a:spAutoFit/>
          </a:bodyPr>
          <a:lstStyle/>
          <a:p>
            <a:pPr algn="ctr">
              <a:lnSpc>
                <a:spcPct val="90000"/>
              </a:lnSpc>
            </a:pPr>
            <a:r>
              <a:rPr lang="en-US" dirty="0" smtClean="0">
                <a:solidFill>
                  <a:schemeClr val="accent6">
                    <a:lumMod val="50000"/>
                  </a:schemeClr>
                </a:solidFill>
              </a:rPr>
              <a:t>MDS</a:t>
            </a:r>
          </a:p>
        </p:txBody>
      </p:sp>
      <p:sp>
        <p:nvSpPr>
          <p:cNvPr id="93" name="Title 1"/>
          <p:cNvSpPr txBox="1">
            <a:spLocks/>
          </p:cNvSpPr>
          <p:nvPr/>
        </p:nvSpPr>
        <p:spPr>
          <a:xfrm>
            <a:off x="0" y="-9552"/>
            <a:ext cx="9144000" cy="1061622"/>
          </a:xfrm>
          <a:prstGeom prst="rect">
            <a:avLst/>
          </a:prstGeom>
          <a:ln>
            <a:noFill/>
          </a:ln>
        </p:spPr>
        <p:txBody>
          <a:bodyPr anchor="ctr" anchorCtr="0">
            <a:noAutofit/>
          </a:bodyPr>
          <a:lstStyle>
            <a:lvl1pPr algn="ctr" defTabSz="457200" rtl="0" eaLnBrk="1" latinLnBrk="0" hangingPunct="1">
              <a:spcBef>
                <a:spcPct val="0"/>
              </a:spcBef>
              <a:buNone/>
              <a:defRPr sz="3600" kern="1200">
                <a:ln>
                  <a:noFill/>
                </a:ln>
                <a:solidFill>
                  <a:schemeClr val="bg1"/>
                </a:solidFill>
                <a:latin typeface="Helvetica Neue"/>
                <a:ea typeface="+mj-ea"/>
                <a:cs typeface="Helvetica Neue"/>
              </a:defRPr>
            </a:lvl1pPr>
          </a:lstStyle>
          <a:p>
            <a:r>
              <a:rPr lang="en-US" dirty="0" smtClean="0"/>
              <a:t>Transfer: End-to-end file movement </a:t>
            </a:r>
            <a:endParaRPr lang="en-US" dirty="0"/>
          </a:p>
        </p:txBody>
      </p:sp>
    </p:spTree>
    <p:extLst>
      <p:ext uri="{BB962C8B-B14F-4D97-AF65-F5344CB8AC3E}">
        <p14:creationId xmlns:p14="http://schemas.microsoft.com/office/powerpoint/2010/main" val="1240298962"/>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5091925" y="4674892"/>
            <a:ext cx="1371703" cy="667700"/>
            <a:chOff x="5091925" y="4674892"/>
            <a:chExt cx="1371703" cy="667700"/>
          </a:xfrm>
        </p:grpSpPr>
        <p:pic>
          <p:nvPicPr>
            <p:cNvPr id="54" name="Picture 53"/>
            <p:cNvPicPr>
              <a:picLocks noChangeAspect="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5091925" y="4674892"/>
              <a:ext cx="1371703" cy="529164"/>
            </a:xfrm>
            <a:prstGeom prst="rect">
              <a:avLst/>
            </a:prstGeom>
          </p:spPr>
        </p:pic>
        <p:sp>
          <p:nvSpPr>
            <p:cNvPr id="55" name="Rectangle 54"/>
            <p:cNvSpPr/>
            <p:nvPr/>
          </p:nvSpPr>
          <p:spPr>
            <a:xfrm>
              <a:off x="5091925" y="5037792"/>
              <a:ext cx="93576" cy="3048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169776" y="2003437"/>
            <a:ext cx="1143000" cy="440937"/>
          </a:xfrm>
          <a:prstGeom prst="rect">
            <a:avLst/>
          </a:prstGeom>
        </p:spPr>
      </p:pic>
      <p:sp>
        <p:nvSpPr>
          <p:cNvPr id="2" name="Title 1"/>
          <p:cNvSpPr>
            <a:spLocks noGrp="1"/>
          </p:cNvSpPr>
          <p:nvPr>
            <p:ph type="title"/>
          </p:nvPr>
        </p:nvSpPr>
        <p:spPr>
          <a:xfrm>
            <a:off x="-25281" y="118722"/>
            <a:ext cx="9178910" cy="1061622"/>
          </a:xfrm>
        </p:spPr>
        <p:txBody>
          <a:bodyPr/>
          <a:lstStyle/>
          <a:p>
            <a:r>
              <a:rPr lang="en-US" dirty="0" smtClean="0"/>
              <a:t>Scattering: Linking simulation and experiment to study disordered structures</a:t>
            </a:r>
            <a:endParaRPr lang="en-US" sz="1800" dirty="0"/>
          </a:p>
        </p:txBody>
      </p:sp>
      <p:sp>
        <p:nvSpPr>
          <p:cNvPr id="44" name="TextBox 43"/>
          <p:cNvSpPr txBox="1"/>
          <p:nvPr/>
        </p:nvSpPr>
        <p:spPr>
          <a:xfrm>
            <a:off x="-31862" y="6519395"/>
            <a:ext cx="4201289" cy="276999"/>
          </a:xfrm>
          <a:prstGeom prst="rect">
            <a:avLst/>
          </a:prstGeom>
          <a:noFill/>
        </p:spPr>
        <p:txBody>
          <a:bodyPr wrap="square" rtlCol="0">
            <a:spAutoFit/>
          </a:bodyPr>
          <a:lstStyle/>
          <a:p>
            <a:r>
              <a:rPr lang="en-US" sz="1200" dirty="0" smtClean="0">
                <a:solidFill>
                  <a:schemeClr val="bg1"/>
                </a:solidFill>
                <a:latin typeface="Helvetica Neue"/>
                <a:cs typeface="Helvetica Neue"/>
              </a:rPr>
              <a:t>Diffuse scattering images from Ray Osborn et al., Argonne</a:t>
            </a:r>
            <a:endParaRPr lang="en-US" sz="1200" dirty="0">
              <a:solidFill>
                <a:schemeClr val="bg1"/>
              </a:solidFill>
              <a:latin typeface="Helvetica Neue"/>
              <a:cs typeface="Helvetica Neue"/>
            </a:endParaRPr>
          </a:p>
        </p:txBody>
      </p:sp>
      <p:pic>
        <p:nvPicPr>
          <p:cNvPr id="23" name="Picture 22" descr="bilayer-crystal.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64619" y="3381348"/>
            <a:ext cx="987410" cy="956229"/>
          </a:xfrm>
          <a:prstGeom prst="rect">
            <a:avLst/>
          </a:prstGeom>
        </p:spPr>
      </p:pic>
      <p:pic>
        <p:nvPicPr>
          <p:cNvPr id="24" name="Picture 23" descr="stripe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34966" y="3289457"/>
            <a:ext cx="1119453" cy="1120755"/>
          </a:xfrm>
          <a:prstGeom prst="rect">
            <a:avLst/>
          </a:prstGeom>
        </p:spPr>
      </p:pic>
      <p:pic>
        <p:nvPicPr>
          <p:cNvPr id="25" name="Picture 24" descr="bilayer-phase-diagram.pd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30819" y="3270724"/>
            <a:ext cx="2152807" cy="1404167"/>
          </a:xfrm>
          <a:prstGeom prst="rect">
            <a:avLst/>
          </a:prstGeom>
        </p:spPr>
      </p:pic>
      <p:pic>
        <p:nvPicPr>
          <p:cNvPr id="26" name="Picture 25" descr="bilayer-simulation.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48000" y="3278526"/>
            <a:ext cx="1121427" cy="1116398"/>
          </a:xfrm>
          <a:prstGeom prst="rect">
            <a:avLst/>
          </a:prstGeom>
        </p:spPr>
      </p:pic>
      <p:pic>
        <p:nvPicPr>
          <p:cNvPr id="27" name="Picture 7"/>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693019" y="3289457"/>
            <a:ext cx="109472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28" name="TextBox 27"/>
          <p:cNvSpPr txBox="1"/>
          <p:nvPr/>
        </p:nvSpPr>
        <p:spPr>
          <a:xfrm>
            <a:off x="8251050" y="4409090"/>
            <a:ext cx="798115" cy="338554"/>
          </a:xfrm>
          <a:prstGeom prst="rect">
            <a:avLst/>
          </a:prstGeom>
          <a:noFill/>
        </p:spPr>
        <p:txBody>
          <a:bodyPr wrap="none" rtlCol="0">
            <a:spAutoFit/>
          </a:bodyPr>
          <a:lstStyle/>
          <a:p>
            <a:r>
              <a:rPr lang="en-US" sz="1600" dirty="0" smtClean="0">
                <a:solidFill>
                  <a:srgbClr val="FFFFFF"/>
                </a:solidFill>
              </a:rPr>
              <a:t>Sample</a:t>
            </a:r>
            <a:endParaRPr lang="en-US" sz="1600" dirty="0">
              <a:solidFill>
                <a:srgbClr val="FFFFFF"/>
              </a:solidFill>
            </a:endParaRPr>
          </a:p>
        </p:txBody>
      </p:sp>
      <p:sp>
        <p:nvSpPr>
          <p:cNvPr id="29" name="TextBox 28"/>
          <p:cNvSpPr txBox="1"/>
          <p:nvPr/>
        </p:nvSpPr>
        <p:spPr>
          <a:xfrm>
            <a:off x="6616819" y="4409090"/>
            <a:ext cx="1290137" cy="584776"/>
          </a:xfrm>
          <a:prstGeom prst="rect">
            <a:avLst/>
          </a:prstGeom>
          <a:noFill/>
        </p:spPr>
        <p:txBody>
          <a:bodyPr wrap="none" rtlCol="0">
            <a:spAutoFit/>
          </a:bodyPr>
          <a:lstStyle/>
          <a:p>
            <a:r>
              <a:rPr lang="en-US" sz="1600" dirty="0" smtClean="0">
                <a:solidFill>
                  <a:srgbClr val="FFFFFF"/>
                </a:solidFill>
              </a:rPr>
              <a:t>Experimental</a:t>
            </a:r>
            <a:br>
              <a:rPr lang="en-US" sz="1600" dirty="0" smtClean="0">
                <a:solidFill>
                  <a:srgbClr val="FFFFFF"/>
                </a:solidFill>
              </a:rPr>
            </a:br>
            <a:r>
              <a:rPr lang="en-US" sz="1600" dirty="0" smtClean="0">
                <a:solidFill>
                  <a:srgbClr val="FFFFFF"/>
                </a:solidFill>
              </a:rPr>
              <a:t>scattering</a:t>
            </a:r>
            <a:endParaRPr lang="en-US" sz="1600" dirty="0">
              <a:solidFill>
                <a:srgbClr val="FFFFFF"/>
              </a:solidFill>
            </a:endParaRPr>
          </a:p>
        </p:txBody>
      </p:sp>
      <p:sp>
        <p:nvSpPr>
          <p:cNvPr id="30" name="TextBox 29"/>
          <p:cNvSpPr txBox="1"/>
          <p:nvPr/>
        </p:nvSpPr>
        <p:spPr>
          <a:xfrm>
            <a:off x="76200" y="4328882"/>
            <a:ext cx="1282819" cy="584776"/>
          </a:xfrm>
          <a:prstGeom prst="rect">
            <a:avLst/>
          </a:prstGeom>
          <a:noFill/>
        </p:spPr>
        <p:txBody>
          <a:bodyPr wrap="square" rtlCol="0">
            <a:spAutoFit/>
          </a:bodyPr>
          <a:lstStyle/>
          <a:p>
            <a:r>
              <a:rPr lang="en-US" sz="1600" dirty="0" smtClean="0">
                <a:solidFill>
                  <a:srgbClr val="FFFFFF"/>
                </a:solidFill>
              </a:rPr>
              <a:t>Material composition</a:t>
            </a:r>
            <a:endParaRPr lang="en-US" sz="1600" dirty="0">
              <a:solidFill>
                <a:srgbClr val="FFFFFF"/>
              </a:solidFill>
            </a:endParaRPr>
          </a:p>
        </p:txBody>
      </p:sp>
      <p:sp>
        <p:nvSpPr>
          <p:cNvPr id="31" name="TextBox 30"/>
          <p:cNvSpPr txBox="1"/>
          <p:nvPr/>
        </p:nvSpPr>
        <p:spPr>
          <a:xfrm>
            <a:off x="1600200" y="4328882"/>
            <a:ext cx="1282819" cy="584776"/>
          </a:xfrm>
          <a:prstGeom prst="rect">
            <a:avLst/>
          </a:prstGeom>
          <a:noFill/>
        </p:spPr>
        <p:txBody>
          <a:bodyPr wrap="square" rtlCol="0">
            <a:spAutoFit/>
          </a:bodyPr>
          <a:lstStyle/>
          <a:p>
            <a:r>
              <a:rPr lang="en-US" sz="1600" dirty="0" smtClean="0">
                <a:solidFill>
                  <a:srgbClr val="FFFFFF"/>
                </a:solidFill>
              </a:rPr>
              <a:t>Simulated structure</a:t>
            </a:r>
            <a:endParaRPr lang="en-US" sz="1600" dirty="0">
              <a:solidFill>
                <a:srgbClr val="FFFFFF"/>
              </a:solidFill>
            </a:endParaRPr>
          </a:p>
        </p:txBody>
      </p:sp>
      <p:sp>
        <p:nvSpPr>
          <p:cNvPr id="32" name="TextBox 31"/>
          <p:cNvSpPr txBox="1"/>
          <p:nvPr/>
        </p:nvSpPr>
        <p:spPr>
          <a:xfrm>
            <a:off x="3048000" y="4328882"/>
            <a:ext cx="1282819" cy="584776"/>
          </a:xfrm>
          <a:prstGeom prst="rect">
            <a:avLst/>
          </a:prstGeom>
          <a:noFill/>
        </p:spPr>
        <p:txBody>
          <a:bodyPr wrap="square" rtlCol="0">
            <a:spAutoFit/>
          </a:bodyPr>
          <a:lstStyle/>
          <a:p>
            <a:r>
              <a:rPr lang="en-US" sz="1600" dirty="0" smtClean="0">
                <a:solidFill>
                  <a:srgbClr val="FFFFFF"/>
                </a:solidFill>
              </a:rPr>
              <a:t>Simulated</a:t>
            </a:r>
            <a:br>
              <a:rPr lang="en-US" sz="1600" dirty="0" smtClean="0">
                <a:solidFill>
                  <a:srgbClr val="FFFFFF"/>
                </a:solidFill>
              </a:rPr>
            </a:br>
            <a:r>
              <a:rPr lang="en-US" sz="1600" dirty="0" smtClean="0">
                <a:solidFill>
                  <a:srgbClr val="FFFFFF"/>
                </a:solidFill>
              </a:rPr>
              <a:t>scattering</a:t>
            </a:r>
            <a:endParaRPr lang="en-US" sz="1600" dirty="0">
              <a:solidFill>
                <a:srgbClr val="FFFFFF"/>
              </a:solidFill>
            </a:endParaRPr>
          </a:p>
        </p:txBody>
      </p:sp>
      <p:sp>
        <p:nvSpPr>
          <p:cNvPr id="33" name="Document 32"/>
          <p:cNvSpPr>
            <a:spLocks noChangeAspect="1"/>
          </p:cNvSpPr>
          <p:nvPr/>
        </p:nvSpPr>
        <p:spPr>
          <a:xfrm>
            <a:off x="157224" y="3278526"/>
            <a:ext cx="927050" cy="1097280"/>
          </a:xfrm>
          <a:prstGeom prst="flowChart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La 60%</a:t>
            </a:r>
          </a:p>
          <a:p>
            <a:pPr algn="ctr"/>
            <a:r>
              <a:rPr lang="en-US" dirty="0" err="1" smtClean="0"/>
              <a:t>Sr</a:t>
            </a:r>
            <a:r>
              <a:rPr lang="en-US" dirty="0" smtClean="0"/>
              <a:t> 40%</a:t>
            </a:r>
            <a:endParaRPr lang="en-US" dirty="0"/>
          </a:p>
        </p:txBody>
      </p:sp>
      <p:sp>
        <p:nvSpPr>
          <p:cNvPr id="34" name="Left Arrow 33"/>
          <p:cNvSpPr/>
          <p:nvPr/>
        </p:nvSpPr>
        <p:spPr>
          <a:xfrm rot="10800000">
            <a:off x="1040051" y="3613807"/>
            <a:ext cx="637936" cy="381000"/>
          </a:xfrm>
          <a:prstGeom prst="lef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Left Arrow 34"/>
          <p:cNvSpPr/>
          <p:nvPr/>
        </p:nvSpPr>
        <p:spPr>
          <a:xfrm rot="10800000">
            <a:off x="2564051" y="3616719"/>
            <a:ext cx="637936" cy="381000"/>
          </a:xfrm>
          <a:prstGeom prst="lef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Left Arrow 35"/>
          <p:cNvSpPr/>
          <p:nvPr/>
        </p:nvSpPr>
        <p:spPr>
          <a:xfrm rot="10800000">
            <a:off x="4026019" y="3627175"/>
            <a:ext cx="637936" cy="381000"/>
          </a:xfrm>
          <a:prstGeom prst="lef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Left Arrow 36"/>
          <p:cNvSpPr/>
          <p:nvPr/>
        </p:nvSpPr>
        <p:spPr>
          <a:xfrm>
            <a:off x="6219030" y="3616720"/>
            <a:ext cx="637936" cy="381000"/>
          </a:xfrm>
          <a:prstGeom prst="lef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descr="bilayer-data.pdf"/>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690462" y="3289457"/>
            <a:ext cx="1097280" cy="1097280"/>
          </a:xfrm>
          <a:prstGeom prst="rect">
            <a:avLst/>
          </a:prstGeom>
        </p:spPr>
      </p:pic>
      <p:sp>
        <p:nvSpPr>
          <p:cNvPr id="41" name="Left Arrow 40"/>
          <p:cNvSpPr/>
          <p:nvPr/>
        </p:nvSpPr>
        <p:spPr>
          <a:xfrm>
            <a:off x="7655283" y="3613807"/>
            <a:ext cx="637936" cy="381000"/>
          </a:xfrm>
          <a:prstGeom prst="lef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U-Turn Arrow 5"/>
          <p:cNvSpPr/>
          <p:nvPr/>
        </p:nvSpPr>
        <p:spPr>
          <a:xfrm>
            <a:off x="7162800" y="2947780"/>
            <a:ext cx="1143000" cy="304800"/>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7086600" y="2414380"/>
            <a:ext cx="1447800" cy="584776"/>
          </a:xfrm>
          <a:prstGeom prst="rect">
            <a:avLst/>
          </a:prstGeom>
          <a:noFill/>
        </p:spPr>
        <p:txBody>
          <a:bodyPr wrap="square" rtlCol="0">
            <a:spAutoFit/>
          </a:bodyPr>
          <a:lstStyle/>
          <a:p>
            <a:r>
              <a:rPr lang="en-US" sz="1600" dirty="0" smtClean="0">
                <a:solidFill>
                  <a:schemeClr val="accent1">
                    <a:lumMod val="20000"/>
                    <a:lumOff val="80000"/>
                  </a:schemeClr>
                </a:solidFill>
              </a:rPr>
              <a:t>Detect errors (</a:t>
            </a:r>
            <a:r>
              <a:rPr lang="en-US" sz="1600" dirty="0" err="1" smtClean="0">
                <a:solidFill>
                  <a:schemeClr val="accent1">
                    <a:lumMod val="20000"/>
                    <a:lumOff val="80000"/>
                  </a:schemeClr>
                </a:solidFill>
              </a:rPr>
              <a:t>secs</a:t>
            </a:r>
            <a:r>
              <a:rPr lang="en-US" sz="1600" dirty="0" smtClean="0">
                <a:solidFill>
                  <a:schemeClr val="accent1">
                    <a:lumMod val="20000"/>
                    <a:lumOff val="80000"/>
                  </a:schemeClr>
                </a:solidFill>
              </a:rPr>
              <a:t>—</a:t>
            </a:r>
            <a:r>
              <a:rPr lang="en-US" sz="1600" dirty="0" err="1" smtClean="0">
                <a:solidFill>
                  <a:schemeClr val="accent1">
                    <a:lumMod val="20000"/>
                    <a:lumOff val="80000"/>
                  </a:schemeClr>
                </a:solidFill>
              </a:rPr>
              <a:t>mins</a:t>
            </a:r>
            <a:r>
              <a:rPr lang="en-US" sz="1600" dirty="0" smtClean="0">
                <a:solidFill>
                  <a:schemeClr val="accent1">
                    <a:lumMod val="20000"/>
                    <a:lumOff val="80000"/>
                  </a:schemeClr>
                </a:solidFill>
              </a:rPr>
              <a:t>)</a:t>
            </a:r>
            <a:endParaRPr lang="en-US" sz="1600" dirty="0">
              <a:solidFill>
                <a:schemeClr val="accent1">
                  <a:lumMod val="20000"/>
                  <a:lumOff val="80000"/>
                </a:schemeClr>
              </a:solidFill>
            </a:endParaRPr>
          </a:p>
        </p:txBody>
      </p:sp>
      <p:sp>
        <p:nvSpPr>
          <p:cNvPr id="12" name="Rounded Rectangle 11"/>
          <p:cNvSpPr/>
          <p:nvPr/>
        </p:nvSpPr>
        <p:spPr>
          <a:xfrm>
            <a:off x="4267200" y="1423780"/>
            <a:ext cx="2209800" cy="1066800"/>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Knowledge base</a:t>
            </a:r>
          </a:p>
          <a:p>
            <a:pPr algn="ctr"/>
            <a:r>
              <a:rPr lang="en-US" sz="1600" dirty="0" smtClean="0"/>
              <a:t>Past experiments; simulations; literature; expert knowledge</a:t>
            </a:r>
            <a:endParaRPr lang="en-US" sz="1600" dirty="0"/>
          </a:p>
        </p:txBody>
      </p:sp>
      <p:sp>
        <p:nvSpPr>
          <p:cNvPr id="39" name="U-Turn Arrow 38"/>
          <p:cNvSpPr/>
          <p:nvPr/>
        </p:nvSpPr>
        <p:spPr>
          <a:xfrm>
            <a:off x="6781800" y="2261980"/>
            <a:ext cx="2286000" cy="914400"/>
          </a:xfrm>
          <a:prstGeom prst="uturnArrow">
            <a:avLst>
              <a:gd name="adj1" fmla="val 8333"/>
              <a:gd name="adj2" fmla="val 23611"/>
              <a:gd name="adj3" fmla="val 14815"/>
              <a:gd name="adj4" fmla="val 43750"/>
              <a:gd name="adj5" fmla="val 7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 name="TextBox 45"/>
          <p:cNvSpPr txBox="1"/>
          <p:nvPr/>
        </p:nvSpPr>
        <p:spPr>
          <a:xfrm>
            <a:off x="7035486" y="1677204"/>
            <a:ext cx="1828800" cy="584776"/>
          </a:xfrm>
          <a:prstGeom prst="rect">
            <a:avLst/>
          </a:prstGeom>
          <a:noFill/>
        </p:spPr>
        <p:txBody>
          <a:bodyPr wrap="square" rtlCol="0">
            <a:spAutoFit/>
          </a:bodyPr>
          <a:lstStyle/>
          <a:p>
            <a:r>
              <a:rPr lang="en-US" sz="1600" dirty="0" smtClean="0">
                <a:solidFill>
                  <a:schemeClr val="accent1">
                    <a:lumMod val="20000"/>
                    <a:lumOff val="80000"/>
                  </a:schemeClr>
                </a:solidFill>
              </a:rPr>
              <a:t>Select experiments (</a:t>
            </a:r>
            <a:r>
              <a:rPr lang="en-US" sz="1600" dirty="0" err="1" smtClean="0">
                <a:solidFill>
                  <a:schemeClr val="accent1">
                    <a:lumMod val="20000"/>
                    <a:lumOff val="80000"/>
                  </a:schemeClr>
                </a:solidFill>
              </a:rPr>
              <a:t>mins</a:t>
            </a:r>
            <a:r>
              <a:rPr lang="en-US" sz="1600" dirty="0" smtClean="0">
                <a:solidFill>
                  <a:schemeClr val="accent1">
                    <a:lumMod val="20000"/>
                    <a:lumOff val="80000"/>
                  </a:schemeClr>
                </a:solidFill>
              </a:rPr>
              <a:t>—hours)</a:t>
            </a:r>
            <a:endParaRPr lang="en-US" sz="1600" dirty="0">
              <a:solidFill>
                <a:schemeClr val="accent1">
                  <a:lumMod val="20000"/>
                  <a:lumOff val="80000"/>
                </a:schemeClr>
              </a:solidFill>
            </a:endParaRPr>
          </a:p>
        </p:txBody>
      </p:sp>
      <p:sp>
        <p:nvSpPr>
          <p:cNvPr id="47" name="U-Turn Arrow 46"/>
          <p:cNvSpPr/>
          <p:nvPr/>
        </p:nvSpPr>
        <p:spPr>
          <a:xfrm flipH="1">
            <a:off x="1905000" y="2795380"/>
            <a:ext cx="2895600" cy="457200"/>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TextBox 47"/>
          <p:cNvSpPr txBox="1"/>
          <p:nvPr/>
        </p:nvSpPr>
        <p:spPr>
          <a:xfrm>
            <a:off x="1143000" y="1542426"/>
            <a:ext cx="2895600" cy="338554"/>
          </a:xfrm>
          <a:prstGeom prst="rect">
            <a:avLst/>
          </a:prstGeom>
          <a:noFill/>
        </p:spPr>
        <p:txBody>
          <a:bodyPr wrap="square" rtlCol="0">
            <a:spAutoFit/>
          </a:bodyPr>
          <a:lstStyle/>
          <a:p>
            <a:r>
              <a:rPr lang="en-US" sz="1600" dirty="0" smtClean="0">
                <a:solidFill>
                  <a:schemeClr val="accent3">
                    <a:lumMod val="40000"/>
                    <a:lumOff val="60000"/>
                  </a:schemeClr>
                </a:solidFill>
              </a:rPr>
              <a:t>Contribute to knowledge base</a:t>
            </a:r>
            <a:endParaRPr lang="en-US" sz="1600" dirty="0">
              <a:solidFill>
                <a:schemeClr val="accent3">
                  <a:lumMod val="40000"/>
                  <a:lumOff val="60000"/>
                </a:schemeClr>
              </a:solidFill>
            </a:endParaRPr>
          </a:p>
        </p:txBody>
      </p:sp>
      <p:sp>
        <p:nvSpPr>
          <p:cNvPr id="49" name="TextBox 48"/>
          <p:cNvSpPr txBox="1"/>
          <p:nvPr/>
        </p:nvSpPr>
        <p:spPr>
          <a:xfrm>
            <a:off x="2057400" y="2261980"/>
            <a:ext cx="2667000" cy="584776"/>
          </a:xfrm>
          <a:prstGeom prst="rect">
            <a:avLst/>
          </a:prstGeom>
          <a:noFill/>
        </p:spPr>
        <p:txBody>
          <a:bodyPr wrap="square" rtlCol="0">
            <a:spAutoFit/>
          </a:bodyPr>
          <a:lstStyle/>
          <a:p>
            <a:r>
              <a:rPr lang="en-US" sz="1600" dirty="0" smtClean="0">
                <a:solidFill>
                  <a:schemeClr val="accent1">
                    <a:lumMod val="20000"/>
                    <a:lumOff val="80000"/>
                  </a:schemeClr>
                </a:solidFill>
              </a:rPr>
              <a:t>Simulations driven by experiments (</a:t>
            </a:r>
            <a:r>
              <a:rPr lang="en-US" sz="1600" dirty="0" err="1" smtClean="0">
                <a:solidFill>
                  <a:schemeClr val="accent1">
                    <a:lumMod val="20000"/>
                    <a:lumOff val="80000"/>
                  </a:schemeClr>
                </a:solidFill>
              </a:rPr>
              <a:t>mins</a:t>
            </a:r>
            <a:r>
              <a:rPr lang="en-US" sz="1600" dirty="0" smtClean="0">
                <a:solidFill>
                  <a:schemeClr val="accent1">
                    <a:lumMod val="20000"/>
                    <a:lumOff val="80000"/>
                  </a:schemeClr>
                </a:solidFill>
              </a:rPr>
              <a:t>—days)</a:t>
            </a:r>
            <a:endParaRPr lang="en-US" sz="1600" dirty="0">
              <a:solidFill>
                <a:schemeClr val="accent1">
                  <a:lumMod val="20000"/>
                  <a:lumOff val="80000"/>
                </a:schemeClr>
              </a:solidFill>
            </a:endParaRPr>
          </a:p>
        </p:txBody>
      </p:sp>
      <p:sp>
        <p:nvSpPr>
          <p:cNvPr id="16" name="Bent Arrow 15"/>
          <p:cNvSpPr/>
          <p:nvPr/>
        </p:nvSpPr>
        <p:spPr>
          <a:xfrm>
            <a:off x="609600" y="1804780"/>
            <a:ext cx="3505200" cy="1371600"/>
          </a:xfrm>
          <a:prstGeom prst="bentArrow">
            <a:avLst>
              <a:gd name="adj1" fmla="val 6548"/>
              <a:gd name="adj2" fmla="val 8631"/>
              <a:gd name="adj3" fmla="val 11309"/>
              <a:gd name="adj4" fmla="val 43750"/>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Left-Right Arrow 3"/>
          <p:cNvSpPr/>
          <p:nvPr/>
        </p:nvSpPr>
        <p:spPr>
          <a:xfrm>
            <a:off x="4800600" y="2566780"/>
            <a:ext cx="1981200" cy="762000"/>
          </a:xfrm>
          <a:prstGeom prst="leftRightArrow">
            <a:avLst>
              <a:gd name="adj1" fmla="val 62121"/>
              <a:gd name="adj2" fmla="val 51389"/>
            </a:avLst>
          </a:prstGeom>
          <a:solidFill>
            <a:srgbClr val="D7E4BD"/>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4953000" y="2642980"/>
            <a:ext cx="1701407" cy="584776"/>
          </a:xfrm>
          <a:prstGeom prst="rect">
            <a:avLst/>
          </a:prstGeom>
          <a:noFill/>
        </p:spPr>
        <p:txBody>
          <a:bodyPr wrap="none" rtlCol="0">
            <a:spAutoFit/>
          </a:bodyPr>
          <a:lstStyle/>
          <a:p>
            <a:pPr algn="ctr"/>
            <a:r>
              <a:rPr lang="en-US" sz="1600" dirty="0" smtClean="0">
                <a:solidFill>
                  <a:srgbClr val="008000"/>
                </a:solidFill>
              </a:rPr>
              <a:t>Knowledge-driven</a:t>
            </a:r>
          </a:p>
          <a:p>
            <a:pPr algn="ctr"/>
            <a:r>
              <a:rPr lang="en-US" sz="1600" dirty="0">
                <a:solidFill>
                  <a:srgbClr val="008000"/>
                </a:solidFill>
              </a:rPr>
              <a:t>d</a:t>
            </a:r>
            <a:r>
              <a:rPr lang="en-US" sz="1600" dirty="0" smtClean="0">
                <a:solidFill>
                  <a:srgbClr val="008000"/>
                </a:solidFill>
              </a:rPr>
              <a:t>ecision making</a:t>
            </a:r>
            <a:endParaRPr lang="en-US" sz="1600" dirty="0">
              <a:solidFill>
                <a:srgbClr val="008000"/>
              </a:solidFill>
            </a:endParaRPr>
          </a:p>
        </p:txBody>
      </p:sp>
      <p:sp>
        <p:nvSpPr>
          <p:cNvPr id="53" name="Bent Arrow 52"/>
          <p:cNvSpPr/>
          <p:nvPr/>
        </p:nvSpPr>
        <p:spPr>
          <a:xfrm flipH="1">
            <a:off x="6470258" y="1791412"/>
            <a:ext cx="551860" cy="529392"/>
          </a:xfrm>
          <a:prstGeom prst="bentArrow">
            <a:avLst>
              <a:gd name="adj1" fmla="val 21131"/>
              <a:gd name="adj2" fmla="val 26339"/>
              <a:gd name="adj3" fmla="val 17142"/>
              <a:gd name="adj4" fmla="val 43750"/>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0" name="Picture 49"/>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779312" y="5250006"/>
            <a:ext cx="4374317" cy="1260312"/>
          </a:xfrm>
          <a:prstGeom prst="rect">
            <a:avLst/>
          </a:prstGeom>
        </p:spPr>
      </p:pic>
      <p:pic>
        <p:nvPicPr>
          <p:cNvPr id="17" name="Picture 16"/>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5281" y="5250006"/>
            <a:ext cx="4804594" cy="1262102"/>
          </a:xfrm>
          <a:prstGeom prst="rect">
            <a:avLst/>
          </a:prstGeom>
        </p:spPr>
      </p:pic>
      <p:pic>
        <p:nvPicPr>
          <p:cNvPr id="42" name="Picture 4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06165" y="1321957"/>
            <a:ext cx="1143000" cy="440937"/>
          </a:xfrm>
          <a:prstGeom prst="rect">
            <a:avLst/>
          </a:prstGeom>
        </p:spPr>
      </p:pic>
      <p:sp>
        <p:nvSpPr>
          <p:cNvPr id="43" name="U-Turn Arrow 42"/>
          <p:cNvSpPr/>
          <p:nvPr/>
        </p:nvSpPr>
        <p:spPr>
          <a:xfrm flipH="1" flipV="1">
            <a:off x="1905000" y="4732992"/>
            <a:ext cx="2895600" cy="457200"/>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5" name="TextBox 44"/>
          <p:cNvSpPr txBox="1"/>
          <p:nvPr/>
        </p:nvSpPr>
        <p:spPr>
          <a:xfrm>
            <a:off x="2286000" y="4771117"/>
            <a:ext cx="2667000" cy="338554"/>
          </a:xfrm>
          <a:prstGeom prst="rect">
            <a:avLst/>
          </a:prstGeom>
          <a:noFill/>
        </p:spPr>
        <p:txBody>
          <a:bodyPr wrap="square" rtlCol="0">
            <a:spAutoFit/>
          </a:bodyPr>
          <a:lstStyle/>
          <a:p>
            <a:r>
              <a:rPr lang="en-US" sz="1600" dirty="0" smtClean="0">
                <a:solidFill>
                  <a:schemeClr val="accent1">
                    <a:lumMod val="20000"/>
                    <a:lumOff val="80000"/>
                  </a:schemeClr>
                </a:solidFill>
              </a:rPr>
              <a:t>Evolutionary optimization</a:t>
            </a:r>
            <a:endParaRPr lang="en-US" sz="1600" dirty="0">
              <a:solidFill>
                <a:schemeClr val="accent1">
                  <a:lumMod val="20000"/>
                  <a:lumOff val="80000"/>
                </a:schemeClr>
              </a:solidFill>
            </a:endParaRPr>
          </a:p>
        </p:txBody>
      </p:sp>
      <p:sp>
        <p:nvSpPr>
          <p:cNvPr id="7" name="Rectangle 6"/>
          <p:cNvSpPr/>
          <p:nvPr/>
        </p:nvSpPr>
        <p:spPr>
          <a:xfrm>
            <a:off x="136643" y="2302945"/>
            <a:ext cx="93576" cy="3048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7858026" y="1677203"/>
            <a:ext cx="93576" cy="11393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52088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mv="urn:schemas-microsoft-com:mac:vml" xmlns="">
      <p:transition advClick="0" advTm="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animBg="1"/>
      <p:bldP spid="34" grpId="0" animBg="1"/>
      <p:bldP spid="35" grpId="0" animBg="1"/>
      <p:bldP spid="36" grpId="0" animBg="1"/>
      <p:bldP spid="37" grpId="0" animBg="1"/>
      <p:bldP spid="41" grpId="0" animBg="1"/>
      <p:bldP spid="6" grpId="0" animBg="1"/>
      <p:bldP spid="8" grpId="0"/>
      <p:bldP spid="12" grpId="0" animBg="1"/>
      <p:bldP spid="39" grpId="0" animBg="1"/>
      <p:bldP spid="46" grpId="0"/>
      <p:bldP spid="47" grpId="0" animBg="1"/>
      <p:bldP spid="48" grpId="0"/>
      <p:bldP spid="49" grpId="0"/>
      <p:bldP spid="16" grpId="0" animBg="1"/>
      <p:bldP spid="4" grpId="0" animBg="1"/>
      <p:bldP spid="10" grpId="0"/>
      <p:bldP spid="53" grpId="0" animBg="1"/>
      <p:bldP spid="43" grpId="0" animBg="1"/>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98"/>
            <a:ext cx="9144000" cy="1143000"/>
          </a:xfrm>
        </p:spPr>
        <p:txBody>
          <a:bodyPr/>
          <a:lstStyle/>
          <a:p>
            <a:r>
              <a:rPr lang="en-US" sz="3400" dirty="0">
                <a:solidFill>
                  <a:srgbClr val="FFFFFF"/>
                </a:solidFill>
              </a:rPr>
              <a:t>I</a:t>
            </a:r>
            <a:r>
              <a:rPr lang="en-US" sz="3400" dirty="0" smtClean="0">
                <a:solidFill>
                  <a:srgbClr val="FFFFFF"/>
                </a:solidFill>
              </a:rPr>
              <a:t>mmediate </a:t>
            </a:r>
            <a:r>
              <a:rPr lang="en-US" sz="3400" dirty="0">
                <a:solidFill>
                  <a:srgbClr val="FFFFFF"/>
                </a:solidFill>
              </a:rPr>
              <a:t>assessment of alignment quality in near-field high-energy diffraction </a:t>
            </a:r>
            <a:r>
              <a:rPr lang="en-US" sz="3400" dirty="0" smtClean="0">
                <a:solidFill>
                  <a:srgbClr val="FFFFFF"/>
                </a:solidFill>
              </a:rPr>
              <a:t>microscopy</a:t>
            </a:r>
            <a:endParaRPr lang="en-US" sz="3400" dirty="0">
              <a:solidFill>
                <a:srgbClr val="FFFFFF"/>
              </a:solidFill>
            </a:endParaRPr>
          </a:p>
        </p:txBody>
      </p:sp>
      <p:sp>
        <p:nvSpPr>
          <p:cNvPr id="3" name="Slide Number Placeholder 2"/>
          <p:cNvSpPr>
            <a:spLocks noGrp="1"/>
          </p:cNvSpPr>
          <p:nvPr>
            <p:ph type="sldNum" sz="quarter" idx="4294967295"/>
          </p:nvPr>
        </p:nvSpPr>
        <p:spPr>
          <a:xfrm>
            <a:off x="8763000" y="6553200"/>
            <a:ext cx="381000" cy="304800"/>
          </a:xfrm>
          <a:prstGeom prst="rect">
            <a:avLst/>
          </a:prstGeom>
        </p:spPr>
        <p:txBody>
          <a:bodyPr/>
          <a:lstStyle/>
          <a:p>
            <a:fld id="{78E872F7-299B-6F49-9E04-0716C6D58910}" type="slidenum">
              <a:rPr lang="en-US" smtClean="0"/>
              <a:pPr/>
              <a:t>16</a:t>
            </a:fld>
            <a:endParaRPr lang="en-US"/>
          </a:p>
        </p:txBody>
      </p:sp>
      <p:pic>
        <p:nvPicPr>
          <p:cNvPr id="9" name="Picture 8" descr="Sharma workflow E2E.pdf"/>
          <p:cNvPicPr>
            <a:picLocks noChangeAspect="1"/>
          </p:cNvPicPr>
          <p:nvPr/>
        </p:nvPicPr>
        <p:blipFill rotWithShape="1">
          <a:blip r:embed="rId3" cstate="print">
            <a:extLst>
              <a:ext uri="{28A0092B-C50C-407E-A947-70E740481C1C}">
                <a14:useLocalDpi xmlns:a14="http://schemas.microsoft.com/office/drawing/2010/main"/>
              </a:ext>
            </a:extLst>
          </a:blip>
          <a:srcRect b="6967"/>
          <a:stretch/>
        </p:blipFill>
        <p:spPr>
          <a:xfrm>
            <a:off x="-48843" y="1228140"/>
            <a:ext cx="7260150" cy="5085420"/>
          </a:xfrm>
          <a:prstGeom prst="rect">
            <a:avLst/>
          </a:prstGeom>
        </p:spPr>
      </p:pic>
      <p:pic>
        <p:nvPicPr>
          <p:cNvPr id="10" name="Picture 9" descr="Screen Shot 2014-08-07 at 9.27.25 AM.png"/>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182965" y="1590244"/>
            <a:ext cx="1932693" cy="1706771"/>
          </a:xfrm>
          <a:prstGeom prst="rect">
            <a:avLst/>
          </a:prstGeom>
        </p:spPr>
      </p:pic>
      <p:pic>
        <p:nvPicPr>
          <p:cNvPr id="12" name="Picture 11" descr="Screen Shot 2014-08-07 at 9.27.25 AM.png"/>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211306" y="4300528"/>
            <a:ext cx="1896998" cy="1641238"/>
          </a:xfrm>
          <a:prstGeom prst="rect">
            <a:avLst/>
          </a:prstGeom>
        </p:spPr>
      </p:pic>
      <p:sp>
        <p:nvSpPr>
          <p:cNvPr id="6" name="Down Arrow 5"/>
          <p:cNvSpPr/>
          <p:nvPr/>
        </p:nvSpPr>
        <p:spPr>
          <a:xfrm>
            <a:off x="7841850" y="3299407"/>
            <a:ext cx="564396" cy="1001120"/>
          </a:xfrm>
          <a:prstGeom prst="down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528542" y="1238392"/>
            <a:ext cx="1090743" cy="461665"/>
          </a:xfrm>
          <a:prstGeom prst="rect">
            <a:avLst/>
          </a:prstGeom>
          <a:noFill/>
        </p:spPr>
        <p:txBody>
          <a:bodyPr wrap="none" rtlCol="0">
            <a:spAutoFit/>
          </a:bodyPr>
          <a:lstStyle/>
          <a:p>
            <a:r>
              <a:rPr lang="en-US" sz="2400" dirty="0" smtClean="0">
                <a:solidFill>
                  <a:srgbClr val="FFFFFF"/>
                </a:solidFill>
                <a:latin typeface="Helvetica Neue"/>
                <a:cs typeface="Helvetica Neue"/>
              </a:rPr>
              <a:t>Before</a:t>
            </a:r>
            <a:endParaRPr lang="en-US" sz="2400" dirty="0">
              <a:solidFill>
                <a:srgbClr val="FFFFFF"/>
              </a:solidFill>
              <a:latin typeface="Helvetica Neue"/>
              <a:cs typeface="Helvetica Neue"/>
            </a:endParaRPr>
          </a:p>
        </p:txBody>
      </p:sp>
      <p:sp>
        <p:nvSpPr>
          <p:cNvPr id="13" name="TextBox 12"/>
          <p:cNvSpPr txBox="1"/>
          <p:nvPr/>
        </p:nvSpPr>
        <p:spPr>
          <a:xfrm>
            <a:off x="7752899" y="5900801"/>
            <a:ext cx="852731" cy="461665"/>
          </a:xfrm>
          <a:prstGeom prst="rect">
            <a:avLst/>
          </a:prstGeom>
          <a:noFill/>
        </p:spPr>
        <p:txBody>
          <a:bodyPr wrap="none" rtlCol="0">
            <a:spAutoFit/>
          </a:bodyPr>
          <a:lstStyle/>
          <a:p>
            <a:r>
              <a:rPr lang="en-US" sz="2400" dirty="0" smtClean="0">
                <a:solidFill>
                  <a:srgbClr val="FFFFFF"/>
                </a:solidFill>
                <a:latin typeface="Helvetica Neue"/>
                <a:cs typeface="Helvetica Neue"/>
              </a:rPr>
              <a:t>After</a:t>
            </a:r>
            <a:endParaRPr lang="en-US" sz="2400" dirty="0">
              <a:solidFill>
                <a:srgbClr val="FFFFFF"/>
              </a:solidFill>
              <a:latin typeface="Helvetica Neue"/>
              <a:cs typeface="Helvetica Neue"/>
            </a:endParaRPr>
          </a:p>
        </p:txBody>
      </p:sp>
      <p:sp>
        <p:nvSpPr>
          <p:cNvPr id="8" name="TextBox 7"/>
          <p:cNvSpPr txBox="1"/>
          <p:nvPr/>
        </p:nvSpPr>
        <p:spPr>
          <a:xfrm>
            <a:off x="1979635" y="6454272"/>
            <a:ext cx="5981125" cy="369332"/>
          </a:xfrm>
          <a:prstGeom prst="rect">
            <a:avLst/>
          </a:prstGeom>
          <a:noFill/>
        </p:spPr>
        <p:txBody>
          <a:bodyPr wrap="none" rtlCol="0">
            <a:spAutoFit/>
          </a:bodyPr>
          <a:lstStyle/>
          <a:p>
            <a:r>
              <a:rPr lang="en-US" dirty="0" err="1" smtClean="0">
                <a:solidFill>
                  <a:srgbClr val="FFFFFF"/>
                </a:solidFill>
                <a:latin typeface="Helvetica Neue"/>
                <a:cs typeface="Helvetica Neue"/>
              </a:rPr>
              <a:t>Hemant</a:t>
            </a:r>
            <a:r>
              <a:rPr lang="en-US" dirty="0" smtClean="0">
                <a:solidFill>
                  <a:srgbClr val="FFFFFF"/>
                </a:solidFill>
                <a:latin typeface="Helvetica Neue"/>
                <a:cs typeface="Helvetica Neue"/>
              </a:rPr>
              <a:t> Sharma, Justin Wozniak, Mike Wilde, Jon </a:t>
            </a:r>
            <a:r>
              <a:rPr lang="en-US" dirty="0" err="1" smtClean="0">
                <a:solidFill>
                  <a:srgbClr val="FFFFFF"/>
                </a:solidFill>
                <a:latin typeface="Helvetica Neue"/>
                <a:cs typeface="Helvetica Neue"/>
              </a:rPr>
              <a:t>Almer</a:t>
            </a:r>
            <a:endParaRPr lang="en-US" dirty="0">
              <a:solidFill>
                <a:srgbClr val="FFFFFF"/>
              </a:solidFill>
              <a:latin typeface="Helvetica Neue"/>
              <a:cs typeface="Helvetica Neue"/>
            </a:endParaRPr>
          </a:p>
        </p:txBody>
      </p:sp>
      <p:sp>
        <p:nvSpPr>
          <p:cNvPr id="16" name="Freeform 15"/>
          <p:cNvSpPr/>
          <p:nvPr/>
        </p:nvSpPr>
        <p:spPr>
          <a:xfrm>
            <a:off x="1230224" y="2354899"/>
            <a:ext cx="4127201" cy="3968942"/>
          </a:xfrm>
          <a:custGeom>
            <a:avLst/>
            <a:gdLst>
              <a:gd name="connsiteX0" fmla="*/ 4127201 w 4127201"/>
              <a:gd name="connsiteY0" fmla="*/ 3413290 h 3968942"/>
              <a:gd name="connsiteX1" fmla="*/ 4127201 w 4127201"/>
              <a:gd name="connsiteY1" fmla="*/ 3968942 h 3968942"/>
              <a:gd name="connsiteX2" fmla="*/ 291020 w 4127201"/>
              <a:gd name="connsiteY2" fmla="*/ 3955712 h 3968942"/>
              <a:gd name="connsiteX3" fmla="*/ 0 w 4127201"/>
              <a:gd name="connsiteY3" fmla="*/ 0 h 3968942"/>
            </a:gdLst>
            <a:ahLst/>
            <a:cxnLst>
              <a:cxn ang="0">
                <a:pos x="connsiteX0" y="connsiteY0"/>
              </a:cxn>
              <a:cxn ang="0">
                <a:pos x="connsiteX1" y="connsiteY1"/>
              </a:cxn>
              <a:cxn ang="0">
                <a:pos x="connsiteX2" y="connsiteY2"/>
              </a:cxn>
              <a:cxn ang="0">
                <a:pos x="connsiteX3" y="connsiteY3"/>
              </a:cxn>
            </a:cxnLst>
            <a:rect l="l" t="t" r="r" b="b"/>
            <a:pathLst>
              <a:path w="4127201" h="3968942">
                <a:moveTo>
                  <a:pt x="4127201" y="3413290"/>
                </a:moveTo>
                <a:lnTo>
                  <a:pt x="4127201" y="3968942"/>
                </a:lnTo>
                <a:lnTo>
                  <a:pt x="291020" y="3955712"/>
                </a:lnTo>
                <a:lnTo>
                  <a:pt x="0" y="0"/>
                </a:ln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ectangle 16"/>
          <p:cNvSpPr/>
          <p:nvPr/>
        </p:nvSpPr>
        <p:spPr>
          <a:xfrm>
            <a:off x="2486903" y="5862386"/>
            <a:ext cx="158739" cy="3717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3968454"/>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P spid="13"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 y="109236"/>
            <a:ext cx="9140124" cy="835327"/>
          </a:xfrm>
        </p:spPr>
        <p:txBody>
          <a:bodyPr/>
          <a:lstStyle/>
          <a:p>
            <a:r>
              <a:rPr lang="en-US" altLang="en-US" dirty="0" smtClean="0"/>
              <a:t>MapReduce: Distributing data and computation for data analytics </a:t>
            </a:r>
          </a:p>
        </p:txBody>
      </p:sp>
      <p:pic>
        <p:nvPicPr>
          <p:cNvPr id="63503"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42990" y="3965765"/>
            <a:ext cx="2814638" cy="2562225"/>
          </a:xfrm>
          <a:prstGeom prst="rect">
            <a:avLst/>
          </a:prstGeom>
          <a:solidFill>
            <a:srgbClr val="FFFFFF"/>
          </a:solidFill>
          <a:ln>
            <a:noFill/>
          </a:ln>
          <a:effectLst/>
          <a:extLst/>
        </p:spPr>
      </p:pic>
      <p:pic>
        <p:nvPicPr>
          <p:cNvPr id="63504" name="Picture 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45829" y="3431659"/>
            <a:ext cx="3313112" cy="2867025"/>
          </a:xfrm>
          <a:prstGeom prst="rect">
            <a:avLst/>
          </a:prstGeom>
          <a:solidFill>
            <a:schemeClr val="bg1"/>
          </a:solidFill>
          <a:ln>
            <a:noFill/>
          </a:ln>
          <a:effectLst/>
          <a:extLst/>
        </p:spPr>
      </p:pic>
      <p:pic>
        <p:nvPicPr>
          <p:cNvPr id="63505" name="Picture 1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51888" y="1923629"/>
            <a:ext cx="82391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43" name="Text Box 3"/>
          <p:cNvSpPr txBox="1">
            <a:spLocks noChangeArrowheads="1"/>
          </p:cNvSpPr>
          <p:nvPr/>
        </p:nvSpPr>
        <p:spPr bwMode="auto">
          <a:xfrm>
            <a:off x="7239000" y="6642100"/>
            <a:ext cx="19050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cs typeface="Arial" pitchFamily="34" charset="0"/>
              </a:defRPr>
            </a:lvl9pPr>
          </a:lstStyle>
          <a:p>
            <a:pPr algn="r" eaLnBrk="1" hangingPunct="1"/>
            <a:fld id="{ECD3684F-EBC1-4967-8359-45B8168D04A4}" type="slidenum">
              <a:rPr lang="en-US" altLang="en-US" sz="1000">
                <a:solidFill>
                  <a:srgbClr val="FFFFFF"/>
                </a:solidFill>
                <a:latin typeface="Arial" pitchFamily="34" charset="0"/>
              </a:rPr>
              <a:pPr algn="r" eaLnBrk="1" hangingPunct="1"/>
              <a:t>17</a:t>
            </a:fld>
            <a:endParaRPr lang="en-US" altLang="en-US" sz="1000">
              <a:solidFill>
                <a:srgbClr val="FFFFFF"/>
              </a:solidFill>
              <a:latin typeface="Arial" pitchFamily="34" charset="0"/>
            </a:endParaRPr>
          </a:p>
        </p:txBody>
      </p:sp>
      <p:sp>
        <p:nvSpPr>
          <p:cNvPr id="46" name="TextBox 45"/>
          <p:cNvSpPr txBox="1"/>
          <p:nvPr/>
        </p:nvSpPr>
        <p:spPr>
          <a:xfrm>
            <a:off x="5038904" y="6304687"/>
            <a:ext cx="1442015" cy="584776"/>
          </a:xfrm>
          <a:prstGeom prst="rect">
            <a:avLst/>
          </a:prstGeom>
          <a:noFill/>
        </p:spPr>
        <p:txBody>
          <a:bodyPr wrap="none" rtlCol="0">
            <a:spAutoFit/>
          </a:bodyPr>
          <a:lstStyle/>
          <a:p>
            <a:pPr algn="ctr"/>
            <a:r>
              <a:rPr lang="en-US" sz="1600" b="1" dirty="0" smtClean="0">
                <a:solidFill>
                  <a:srgbClr val="FFFFFF"/>
                </a:solidFill>
                <a:latin typeface="Helvetica Neue"/>
                <a:cs typeface="Helvetica Neue"/>
              </a:rPr>
              <a:t>Remote data</a:t>
            </a:r>
            <a:br>
              <a:rPr lang="en-US" sz="1600" b="1" dirty="0" smtClean="0">
                <a:solidFill>
                  <a:srgbClr val="FFFFFF"/>
                </a:solidFill>
                <a:latin typeface="Helvetica Neue"/>
                <a:cs typeface="Helvetica Neue"/>
              </a:rPr>
            </a:br>
            <a:r>
              <a:rPr lang="en-US" sz="1600" b="1" dirty="0">
                <a:solidFill>
                  <a:srgbClr val="FFFFFF"/>
                </a:solidFill>
                <a:latin typeface="Helvetica Neue"/>
                <a:cs typeface="Helvetica Neue"/>
              </a:rPr>
              <a:t>a</a:t>
            </a:r>
            <a:r>
              <a:rPr lang="en-US" sz="1600" b="1" dirty="0" smtClean="0">
                <a:solidFill>
                  <a:srgbClr val="FFFFFF"/>
                </a:solidFill>
                <a:latin typeface="Helvetica Neue"/>
                <a:cs typeface="Helvetica Neue"/>
              </a:rPr>
              <a:t>nalysis</a:t>
            </a:r>
            <a:endParaRPr lang="en-US" sz="1600" b="1" dirty="0">
              <a:solidFill>
                <a:srgbClr val="FFFFFF"/>
              </a:solidFill>
              <a:latin typeface="Helvetica Neue"/>
              <a:cs typeface="Helvetica Neue"/>
            </a:endParaRPr>
          </a:p>
        </p:txBody>
      </p:sp>
      <p:cxnSp>
        <p:nvCxnSpPr>
          <p:cNvPr id="61" name="Curved Connector 60"/>
          <p:cNvCxnSpPr/>
          <p:nvPr/>
        </p:nvCxnSpPr>
        <p:spPr>
          <a:xfrm rot="10800000" flipV="1">
            <a:off x="4273671" y="2822765"/>
            <a:ext cx="850106" cy="1143000"/>
          </a:xfrm>
          <a:prstGeom prst="curvedConnector2">
            <a:avLst/>
          </a:prstGeom>
          <a:ln w="38100" cmpd="sng">
            <a:solidFill>
              <a:srgbClr val="FFFF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p:cNvCxnSpPr/>
          <p:nvPr/>
        </p:nvCxnSpPr>
        <p:spPr>
          <a:xfrm>
            <a:off x="6865317" y="2369022"/>
            <a:ext cx="547687" cy="1143001"/>
          </a:xfrm>
          <a:prstGeom prst="curvedConnector2">
            <a:avLst/>
          </a:prstGeom>
          <a:ln w="38100" cmpd="sng">
            <a:solidFill>
              <a:srgbClr val="FFFFFF"/>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5992612" y="1655116"/>
            <a:ext cx="1326004" cy="584776"/>
          </a:xfrm>
          <a:prstGeom prst="rect">
            <a:avLst/>
          </a:prstGeom>
          <a:noFill/>
        </p:spPr>
        <p:txBody>
          <a:bodyPr wrap="none" rtlCol="0">
            <a:spAutoFit/>
          </a:bodyPr>
          <a:lstStyle/>
          <a:p>
            <a:pPr algn="ctr"/>
            <a:r>
              <a:rPr lang="en-US" sz="1600" b="1" dirty="0" smtClean="0">
                <a:solidFill>
                  <a:srgbClr val="FFFFFF"/>
                </a:solidFill>
                <a:latin typeface="Helvetica Neue"/>
                <a:cs typeface="Helvetica Neue"/>
              </a:rPr>
              <a:t>Job </a:t>
            </a:r>
            <a:br>
              <a:rPr lang="en-US" sz="1600" b="1" dirty="0" smtClean="0">
                <a:solidFill>
                  <a:srgbClr val="FFFFFF"/>
                </a:solidFill>
                <a:latin typeface="Helvetica Neue"/>
                <a:cs typeface="Helvetica Neue"/>
              </a:rPr>
            </a:br>
            <a:r>
              <a:rPr lang="en-US" sz="1600" b="1" dirty="0" smtClean="0">
                <a:solidFill>
                  <a:srgbClr val="FFFFFF"/>
                </a:solidFill>
                <a:latin typeface="Helvetica Neue"/>
                <a:cs typeface="Helvetica Neue"/>
              </a:rPr>
              <a:t>assignment</a:t>
            </a:r>
            <a:endParaRPr lang="en-US" sz="1600" b="1" dirty="0">
              <a:solidFill>
                <a:srgbClr val="FFFFFF"/>
              </a:solidFill>
              <a:latin typeface="Helvetica Neue"/>
              <a:cs typeface="Helvetica Neue"/>
            </a:endParaRPr>
          </a:p>
        </p:txBody>
      </p:sp>
      <p:cxnSp>
        <p:nvCxnSpPr>
          <p:cNvPr id="96" name="Curved Connector 95"/>
          <p:cNvCxnSpPr/>
          <p:nvPr/>
        </p:nvCxnSpPr>
        <p:spPr>
          <a:xfrm rot="10800000" flipV="1">
            <a:off x="4425396" y="2919480"/>
            <a:ext cx="850106" cy="1143000"/>
          </a:xfrm>
          <a:prstGeom prst="curvedConnector2">
            <a:avLst/>
          </a:prstGeom>
          <a:ln w="38100" cmpd="sng">
            <a:solidFill>
              <a:srgbClr val="FFFFFF"/>
            </a:solidFill>
            <a:prstDash val="dash"/>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98" name="Curved Connector 97"/>
          <p:cNvCxnSpPr/>
          <p:nvPr/>
        </p:nvCxnSpPr>
        <p:spPr>
          <a:xfrm>
            <a:off x="6614933" y="2383807"/>
            <a:ext cx="547687" cy="1143001"/>
          </a:xfrm>
          <a:prstGeom prst="curvedConnector2">
            <a:avLst/>
          </a:prstGeom>
          <a:ln w="38100" cmpd="sng">
            <a:solidFill>
              <a:srgbClr val="FFFFFF"/>
            </a:solidFill>
            <a:prstDash val="dash"/>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5983430" y="2646618"/>
            <a:ext cx="1115570" cy="584776"/>
          </a:xfrm>
          <a:prstGeom prst="rect">
            <a:avLst/>
          </a:prstGeom>
          <a:noFill/>
        </p:spPr>
        <p:txBody>
          <a:bodyPr wrap="none" rtlCol="0">
            <a:spAutoFit/>
          </a:bodyPr>
          <a:lstStyle/>
          <a:p>
            <a:pPr algn="ctr"/>
            <a:r>
              <a:rPr lang="en-US" sz="1600" b="1" dirty="0" smtClean="0">
                <a:solidFill>
                  <a:srgbClr val="FFFFFF"/>
                </a:solidFill>
                <a:latin typeface="Helvetica Neue"/>
                <a:cs typeface="Helvetica Neue"/>
              </a:rPr>
              <a:t>Global</a:t>
            </a:r>
            <a:br>
              <a:rPr lang="en-US" sz="1600" b="1" dirty="0" smtClean="0">
                <a:solidFill>
                  <a:srgbClr val="FFFFFF"/>
                </a:solidFill>
                <a:latin typeface="Helvetica Neue"/>
                <a:cs typeface="Helvetica Neue"/>
              </a:rPr>
            </a:br>
            <a:r>
              <a:rPr lang="en-US" sz="1600" b="1" dirty="0" smtClean="0">
                <a:solidFill>
                  <a:srgbClr val="FFFFFF"/>
                </a:solidFill>
                <a:latin typeface="Helvetica Neue"/>
                <a:cs typeface="Helvetica Neue"/>
              </a:rPr>
              <a:t>reduction</a:t>
            </a:r>
            <a:endParaRPr lang="en-US" sz="1600" b="1" dirty="0">
              <a:solidFill>
                <a:srgbClr val="FFFFFF"/>
              </a:solidFill>
              <a:latin typeface="Helvetica Neue"/>
              <a:cs typeface="Helvetica Neue"/>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1681" y="1147465"/>
            <a:ext cx="4267200" cy="228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99037" y="59534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25525747"/>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Exascale simulation</a:t>
            </a:r>
            <a:endParaRPr lang="en-US" dirty="0"/>
          </a:p>
        </p:txBody>
      </p:sp>
      <p:sp>
        <p:nvSpPr>
          <p:cNvPr id="4" name="Slide Number Placeholder 3"/>
          <p:cNvSpPr>
            <a:spLocks noGrp="1"/>
          </p:cNvSpPr>
          <p:nvPr>
            <p:ph type="sldNum" sz="quarter" idx="4"/>
          </p:nvPr>
        </p:nvSpPr>
        <p:spPr/>
        <p:txBody>
          <a:bodyPr/>
          <a:lstStyle/>
          <a:p>
            <a:fld id="{EC7F667F-AF00-6748-9CC4-23BB6FFE60B1}" type="slidenum">
              <a:rPr lang="en-US" smtClean="0"/>
              <a:pPr/>
              <a:t>18</a:t>
            </a:fld>
            <a:endParaRPr lang="en-US"/>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a:ext>
            </a:extLst>
          </a:blip>
          <a:srcRect l="-6190" r="-6190"/>
          <a:stretch>
            <a:fillRect/>
          </a:stretch>
        </p:blipFill>
        <p:spPr>
          <a:xfrm>
            <a:off x="655131" y="995642"/>
            <a:ext cx="3337151" cy="1849588"/>
          </a:xfrm>
        </p:spPr>
      </p:pic>
      <p:pic>
        <p:nvPicPr>
          <p:cNvPr id="11" name="Picture 10"/>
          <p:cNvPicPr>
            <a:picLocks noChangeAspect="1"/>
          </p:cNvPicPr>
          <p:nvPr/>
        </p:nvPicPr>
        <p:blipFill>
          <a:blip r:embed="rId4"/>
          <a:stretch>
            <a:fillRect/>
          </a:stretch>
        </p:blipFill>
        <p:spPr>
          <a:xfrm>
            <a:off x="4987931" y="995642"/>
            <a:ext cx="3288157" cy="1849588"/>
          </a:xfrm>
          <a:prstGeom prst="rect">
            <a:avLst/>
          </a:prstGeom>
        </p:spPr>
      </p:pic>
      <p:sp>
        <p:nvSpPr>
          <p:cNvPr id="12" name="Content Placeholder 2"/>
          <p:cNvSpPr txBox="1">
            <a:spLocks/>
          </p:cNvSpPr>
          <p:nvPr/>
        </p:nvSpPr>
        <p:spPr>
          <a:xfrm>
            <a:off x="4448193" y="3180987"/>
            <a:ext cx="4684366" cy="3364925"/>
          </a:xfrm>
          <a:prstGeom prst="rect">
            <a:avLst/>
          </a:prstGeom>
          <a:ln>
            <a:noFill/>
          </a:ln>
        </p:spPr>
        <p:txBody>
          <a:bodyPr/>
          <a:lstStyle>
            <a:lvl1pPr marL="342900" indent="-342900" algn="l" defTabSz="457200" rtl="0" eaLnBrk="1" latinLnBrk="0" hangingPunct="1">
              <a:spcBef>
                <a:spcPct val="20000"/>
              </a:spcBef>
              <a:buFont typeface="Arial"/>
              <a:buChar char="•"/>
              <a:defRPr sz="2800" kern="1200">
                <a:ln>
                  <a:noFill/>
                </a:ln>
                <a:solidFill>
                  <a:schemeClr val="bg1"/>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solidFill>
                  <a:srgbClr val="FFFF00"/>
                </a:solidFill>
              </a:rPr>
              <a:t>HACC Cosmology</a:t>
            </a:r>
          </a:p>
          <a:p>
            <a:r>
              <a:rPr lang="en-US" sz="2200" dirty="0" smtClean="0">
                <a:solidFill>
                  <a:srgbClr val="FFFFFF"/>
                </a:solidFill>
              </a:rPr>
              <a:t>Compute intensive phase with regular stride one access</a:t>
            </a:r>
          </a:p>
          <a:p>
            <a:r>
              <a:rPr lang="en-US" sz="2200" dirty="0" smtClean="0">
                <a:solidFill>
                  <a:srgbClr val="FFFFFF"/>
                </a:solidFill>
              </a:rPr>
              <a:t>Tree walk phase: irregular memory access with high branching and integer ops</a:t>
            </a:r>
          </a:p>
          <a:p>
            <a:r>
              <a:rPr lang="en-US" sz="2200" dirty="0" smtClean="0">
                <a:solidFill>
                  <a:srgbClr val="FFFFFF"/>
                </a:solidFill>
              </a:rPr>
              <a:t>3D FFT communication intensive phase</a:t>
            </a:r>
          </a:p>
          <a:p>
            <a:r>
              <a:rPr lang="en-US" sz="2200" dirty="0" smtClean="0">
                <a:solidFill>
                  <a:srgbClr val="FFFFFF"/>
                </a:solidFill>
              </a:rPr>
              <a:t>I/O Phase</a:t>
            </a:r>
            <a:endParaRPr lang="en-US" sz="2200" dirty="0">
              <a:solidFill>
                <a:srgbClr val="FFFFFF"/>
              </a:solidFill>
            </a:endParaRPr>
          </a:p>
        </p:txBody>
      </p:sp>
      <p:sp>
        <p:nvSpPr>
          <p:cNvPr id="13" name="TextBox 12"/>
          <p:cNvSpPr txBox="1"/>
          <p:nvPr/>
        </p:nvSpPr>
        <p:spPr>
          <a:xfrm>
            <a:off x="2547159" y="2853236"/>
            <a:ext cx="3732299" cy="338554"/>
          </a:xfrm>
          <a:prstGeom prst="rect">
            <a:avLst/>
          </a:prstGeom>
          <a:noFill/>
        </p:spPr>
        <p:txBody>
          <a:bodyPr wrap="none" rtlCol="0">
            <a:spAutoFit/>
          </a:bodyPr>
          <a:lstStyle/>
          <a:p>
            <a:r>
              <a:rPr lang="en-US" sz="1600" i="1" dirty="0" smtClean="0">
                <a:solidFill>
                  <a:schemeClr val="bg1">
                    <a:lumMod val="65000"/>
                  </a:schemeClr>
                </a:solidFill>
              </a:rPr>
              <a:t>Images Courtesy: Joseph </a:t>
            </a:r>
            <a:r>
              <a:rPr lang="en-US" sz="1600" i="1" dirty="0" err="1" smtClean="0">
                <a:solidFill>
                  <a:schemeClr val="bg1">
                    <a:lumMod val="65000"/>
                  </a:schemeClr>
                </a:solidFill>
              </a:rPr>
              <a:t>Insley</a:t>
            </a:r>
            <a:r>
              <a:rPr lang="en-US" sz="1600" i="1" dirty="0" smtClean="0">
                <a:solidFill>
                  <a:schemeClr val="bg1">
                    <a:lumMod val="65000"/>
                  </a:schemeClr>
                </a:solidFill>
              </a:rPr>
              <a:t> (Argonne)</a:t>
            </a:r>
            <a:endParaRPr lang="en-US" sz="1600" i="1" dirty="0">
              <a:solidFill>
                <a:schemeClr val="bg1">
                  <a:lumMod val="65000"/>
                </a:schemeClr>
              </a:solidFill>
            </a:endParaRPr>
          </a:p>
        </p:txBody>
      </p:sp>
      <p:sp>
        <p:nvSpPr>
          <p:cNvPr id="14" name="Content Placeholder 2"/>
          <p:cNvSpPr txBox="1">
            <a:spLocks/>
          </p:cNvSpPr>
          <p:nvPr/>
        </p:nvSpPr>
        <p:spPr>
          <a:xfrm>
            <a:off x="204975" y="3209583"/>
            <a:ext cx="4243217" cy="3364925"/>
          </a:xfrm>
          <a:prstGeom prst="rect">
            <a:avLst/>
          </a:prstGeom>
          <a:ln>
            <a:noFill/>
          </a:ln>
        </p:spPr>
        <p:txBody>
          <a:bodyPr/>
          <a:lstStyle>
            <a:lvl1pPr marL="342900" indent="-342900" algn="l" defTabSz="457200" rtl="0" eaLnBrk="1" latinLnBrk="0" hangingPunct="1">
              <a:spcBef>
                <a:spcPct val="20000"/>
              </a:spcBef>
              <a:buFont typeface="Arial"/>
              <a:buChar char="•"/>
              <a:defRPr sz="2800" kern="1200">
                <a:ln>
                  <a:noFill/>
                </a:ln>
                <a:solidFill>
                  <a:schemeClr val="bg1"/>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solidFill>
                  <a:srgbClr val="FFFF00"/>
                </a:solidFill>
              </a:rPr>
              <a:t>Nek5000 CFD</a:t>
            </a:r>
          </a:p>
          <a:p>
            <a:r>
              <a:rPr lang="en-US" sz="2200" dirty="0" smtClean="0"/>
              <a:t>Matrix </a:t>
            </a:r>
            <a:r>
              <a:rPr lang="en-US" sz="2200" dirty="0"/>
              <a:t>vector </a:t>
            </a:r>
            <a:r>
              <a:rPr lang="en-US" sz="2200" dirty="0" smtClean="0"/>
              <a:t>product phase</a:t>
            </a:r>
            <a:endParaRPr lang="en-US" sz="2200" dirty="0"/>
          </a:p>
          <a:p>
            <a:r>
              <a:rPr lang="en-US" sz="2200" dirty="0" smtClean="0"/>
              <a:t>Conjugate gradient iteration</a:t>
            </a:r>
          </a:p>
          <a:p>
            <a:r>
              <a:rPr lang="en-US" sz="2200" dirty="0" smtClean="0"/>
              <a:t>Communication phase involving nearest </a:t>
            </a:r>
            <a:r>
              <a:rPr lang="en-US" sz="2200" dirty="0"/>
              <a:t>neighbor </a:t>
            </a:r>
            <a:r>
              <a:rPr lang="en-US" sz="2200" dirty="0" smtClean="0"/>
              <a:t>exchange and vector </a:t>
            </a:r>
            <a:r>
              <a:rPr lang="en-US" sz="2200" dirty="0"/>
              <a:t>reductions</a:t>
            </a:r>
          </a:p>
        </p:txBody>
      </p:sp>
    </p:spTree>
    <p:extLst>
      <p:ext uri="{BB962C8B-B14F-4D97-AF65-F5344CB8AC3E}">
        <p14:creationId xmlns:p14="http://schemas.microsoft.com/office/powerpoint/2010/main" val="3260220523"/>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401829" y="1266924"/>
            <a:ext cx="3659909" cy="3267364"/>
          </a:xfrm>
          <a:prstGeom prst="rect">
            <a:avLst/>
          </a:prstGeom>
          <a:noFill/>
          <a:ln w="31750">
            <a:solidFill>
              <a:schemeClr val="tx1">
                <a:lumMod val="75000"/>
                <a:alpha val="92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8" name="Rounded Rectangle 7"/>
          <p:cNvSpPr/>
          <p:nvPr/>
        </p:nvSpPr>
        <p:spPr>
          <a:xfrm>
            <a:off x="530373" y="1370831"/>
            <a:ext cx="1662545" cy="2990273"/>
          </a:xfrm>
          <a:prstGeom prst="roundRect">
            <a:avLst/>
          </a:prstGeom>
          <a:solidFill>
            <a:schemeClr val="bg1">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Helvetica Neue"/>
              <a:cs typeface="Helvetica Neue"/>
            </a:endParaRPr>
          </a:p>
          <a:p>
            <a:pPr algn="ctr"/>
            <a:r>
              <a:rPr lang="en-US" dirty="0" smtClean="0">
                <a:latin typeface="Helvetica Neue"/>
                <a:cs typeface="Helvetica Neue"/>
              </a:rPr>
              <a:t>Compute Resource </a:t>
            </a:r>
          </a:p>
          <a:p>
            <a:pPr algn="ctr"/>
            <a:r>
              <a:rPr lang="en-US" dirty="0" smtClean="0">
                <a:latin typeface="Helvetica Neue"/>
                <a:cs typeface="Helvetica Neue"/>
              </a:rPr>
              <a:t>(Multi </a:t>
            </a:r>
            <a:r>
              <a:rPr lang="en-US" dirty="0" err="1" smtClean="0">
                <a:latin typeface="Helvetica Neue"/>
                <a:cs typeface="Helvetica Neue"/>
              </a:rPr>
              <a:t>Petaflop</a:t>
            </a:r>
            <a:r>
              <a:rPr lang="en-US" dirty="0" smtClean="0">
                <a:latin typeface="Helvetica Neue"/>
                <a:cs typeface="Helvetica Neue"/>
              </a:rPr>
              <a:t>,</a:t>
            </a:r>
          </a:p>
          <a:p>
            <a:pPr algn="ctr"/>
            <a:r>
              <a:rPr lang="en-US" dirty="0" smtClean="0">
                <a:latin typeface="Helvetica Neue"/>
                <a:cs typeface="Helvetica Neue"/>
              </a:rPr>
              <a:t>High Radix Interconnect Dragonfly, 5D Torus)</a:t>
            </a:r>
            <a:endParaRPr lang="en-US" dirty="0">
              <a:latin typeface="Helvetica Neue"/>
              <a:cs typeface="Helvetica Neue"/>
            </a:endParaRPr>
          </a:p>
        </p:txBody>
      </p:sp>
      <p:sp>
        <p:nvSpPr>
          <p:cNvPr id="9" name="Rounded Rectangle 8"/>
          <p:cNvSpPr/>
          <p:nvPr/>
        </p:nvSpPr>
        <p:spPr>
          <a:xfrm>
            <a:off x="2994618" y="2132832"/>
            <a:ext cx="951670" cy="1500908"/>
          </a:xfrm>
          <a:prstGeom prst="roundRect">
            <a:avLst/>
          </a:prstGeom>
          <a:solidFill>
            <a:schemeClr val="bg1">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Helvetica Neue"/>
              <a:cs typeface="Helvetica Neue"/>
            </a:endParaRPr>
          </a:p>
          <a:p>
            <a:pPr algn="ctr"/>
            <a:r>
              <a:rPr lang="en-US" dirty="0" smtClean="0">
                <a:latin typeface="Helvetica Neue"/>
                <a:cs typeface="Helvetica Neue"/>
              </a:rPr>
              <a:t>I/O Nodes</a:t>
            </a:r>
            <a:endParaRPr lang="en-US" dirty="0">
              <a:latin typeface="Helvetica Neue"/>
              <a:cs typeface="Helvetica Neue"/>
            </a:endParaRPr>
          </a:p>
        </p:txBody>
      </p:sp>
      <p:sp>
        <p:nvSpPr>
          <p:cNvPr id="10" name="Rounded Rectangle 9"/>
          <p:cNvSpPr/>
          <p:nvPr/>
        </p:nvSpPr>
        <p:spPr>
          <a:xfrm>
            <a:off x="4673645" y="2005829"/>
            <a:ext cx="1408469" cy="1925313"/>
          </a:xfrm>
          <a:prstGeom prst="roundRect">
            <a:avLst/>
          </a:prstGeom>
          <a:solidFill>
            <a:schemeClr val="bg1">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Helvetica Neue"/>
                <a:cs typeface="Helvetica Neue"/>
              </a:rPr>
              <a:t>Switch Complex</a:t>
            </a:r>
          </a:p>
          <a:p>
            <a:pPr algn="ctr"/>
            <a:r>
              <a:rPr lang="en-US" dirty="0" smtClean="0">
                <a:latin typeface="Helvetica Neue"/>
                <a:cs typeface="Helvetica Neue"/>
              </a:rPr>
              <a:t>(IB)</a:t>
            </a:r>
            <a:endParaRPr lang="en-US" dirty="0">
              <a:latin typeface="Helvetica Neue"/>
              <a:cs typeface="Helvetica Neue"/>
            </a:endParaRPr>
          </a:p>
        </p:txBody>
      </p:sp>
      <p:sp>
        <p:nvSpPr>
          <p:cNvPr id="11" name="Rounded Rectangle 10"/>
          <p:cNvSpPr/>
          <p:nvPr/>
        </p:nvSpPr>
        <p:spPr>
          <a:xfrm>
            <a:off x="6897291" y="1717200"/>
            <a:ext cx="1736994" cy="1166084"/>
          </a:xfrm>
          <a:prstGeom prst="roundRect">
            <a:avLst/>
          </a:prstGeom>
          <a:solidFill>
            <a:schemeClr val="bg1">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a:cs typeface="Helvetica Neue"/>
            </a:endParaRPr>
          </a:p>
        </p:txBody>
      </p:sp>
      <p:sp>
        <p:nvSpPr>
          <p:cNvPr id="12" name="Rounded Rectangle 11"/>
          <p:cNvSpPr/>
          <p:nvPr/>
        </p:nvSpPr>
        <p:spPr>
          <a:xfrm>
            <a:off x="6960629" y="3006980"/>
            <a:ext cx="1698948" cy="912098"/>
          </a:xfrm>
          <a:prstGeom prst="roundRect">
            <a:avLst/>
          </a:prstGeom>
          <a:solidFill>
            <a:schemeClr val="bg1">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Helvetica Neue"/>
                <a:cs typeface="Helvetica Neue"/>
              </a:rPr>
              <a:t>File Server</a:t>
            </a:r>
            <a:br>
              <a:rPr lang="en-US" dirty="0" smtClean="0">
                <a:latin typeface="Helvetica Neue"/>
                <a:cs typeface="Helvetica Neue"/>
              </a:rPr>
            </a:br>
            <a:r>
              <a:rPr lang="en-US" dirty="0" smtClean="0">
                <a:latin typeface="Helvetica Neue"/>
                <a:cs typeface="Helvetica Neue"/>
              </a:rPr>
              <a:t>Nodes</a:t>
            </a:r>
            <a:endParaRPr lang="en-US" dirty="0">
              <a:latin typeface="Helvetica Neue"/>
              <a:cs typeface="Helvetica Neue"/>
            </a:endParaRPr>
          </a:p>
        </p:txBody>
      </p:sp>
      <p:grpSp>
        <p:nvGrpSpPr>
          <p:cNvPr id="3" name="Group 24"/>
          <p:cNvGrpSpPr/>
          <p:nvPr/>
        </p:nvGrpSpPr>
        <p:grpSpPr>
          <a:xfrm>
            <a:off x="7310054" y="4451707"/>
            <a:ext cx="908036" cy="579018"/>
            <a:chOff x="2181994" y="3577657"/>
            <a:chExt cx="1363311" cy="697564"/>
          </a:xfrm>
          <a:solidFill>
            <a:schemeClr val="bg1">
              <a:lumMod val="50000"/>
            </a:schemeClr>
          </a:solidFill>
        </p:grpSpPr>
        <p:sp>
          <p:nvSpPr>
            <p:cNvPr id="15" name="Can 14"/>
            <p:cNvSpPr/>
            <p:nvPr/>
          </p:nvSpPr>
          <p:spPr>
            <a:xfrm>
              <a:off x="2181994" y="3585678"/>
              <a:ext cx="304532" cy="384743"/>
            </a:xfrm>
            <a:prstGeom prst="can">
              <a:avLst/>
            </a:prstGeom>
            <a:grp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sp>
        <p:sp>
          <p:nvSpPr>
            <p:cNvPr id="16" name="Can 15"/>
            <p:cNvSpPr/>
            <p:nvPr/>
          </p:nvSpPr>
          <p:spPr>
            <a:xfrm>
              <a:off x="2548289" y="3577657"/>
              <a:ext cx="304532" cy="384743"/>
            </a:xfrm>
            <a:prstGeom prst="can">
              <a:avLst/>
            </a:prstGeom>
            <a:grp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sp>
        <p:sp>
          <p:nvSpPr>
            <p:cNvPr id="17" name="Can 16"/>
            <p:cNvSpPr/>
            <p:nvPr/>
          </p:nvSpPr>
          <p:spPr>
            <a:xfrm>
              <a:off x="2935973" y="3577657"/>
              <a:ext cx="304532" cy="384743"/>
            </a:xfrm>
            <a:prstGeom prst="can">
              <a:avLst/>
            </a:prstGeom>
            <a:grp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sp>
        <p:sp>
          <p:nvSpPr>
            <p:cNvPr id="18" name="Can 17"/>
            <p:cNvSpPr/>
            <p:nvPr/>
          </p:nvSpPr>
          <p:spPr>
            <a:xfrm>
              <a:off x="2334394" y="3738078"/>
              <a:ext cx="304532" cy="384743"/>
            </a:xfrm>
            <a:prstGeom prst="can">
              <a:avLst/>
            </a:prstGeom>
            <a:grp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sp>
        <p:sp>
          <p:nvSpPr>
            <p:cNvPr id="19" name="Can 18"/>
            <p:cNvSpPr/>
            <p:nvPr/>
          </p:nvSpPr>
          <p:spPr>
            <a:xfrm>
              <a:off x="2700689" y="3730057"/>
              <a:ext cx="304532" cy="384743"/>
            </a:xfrm>
            <a:prstGeom prst="can">
              <a:avLst/>
            </a:prstGeom>
            <a:grp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sp>
        <p:sp>
          <p:nvSpPr>
            <p:cNvPr id="20" name="Can 19"/>
            <p:cNvSpPr/>
            <p:nvPr/>
          </p:nvSpPr>
          <p:spPr>
            <a:xfrm>
              <a:off x="3088373" y="3730057"/>
              <a:ext cx="304532" cy="384743"/>
            </a:xfrm>
            <a:prstGeom prst="can">
              <a:avLst/>
            </a:prstGeom>
            <a:grp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sp>
        <p:sp>
          <p:nvSpPr>
            <p:cNvPr id="21" name="Can 20"/>
            <p:cNvSpPr/>
            <p:nvPr/>
          </p:nvSpPr>
          <p:spPr>
            <a:xfrm>
              <a:off x="2486794" y="3890478"/>
              <a:ext cx="304532" cy="384743"/>
            </a:xfrm>
            <a:prstGeom prst="can">
              <a:avLst/>
            </a:prstGeom>
            <a:grp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sp>
        <p:sp>
          <p:nvSpPr>
            <p:cNvPr id="22" name="Can 21"/>
            <p:cNvSpPr/>
            <p:nvPr/>
          </p:nvSpPr>
          <p:spPr>
            <a:xfrm>
              <a:off x="2853089" y="3882457"/>
              <a:ext cx="304532" cy="384743"/>
            </a:xfrm>
            <a:prstGeom prst="can">
              <a:avLst/>
            </a:prstGeom>
            <a:grp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sp>
        <p:sp>
          <p:nvSpPr>
            <p:cNvPr id="23" name="Can 22"/>
            <p:cNvSpPr/>
            <p:nvPr/>
          </p:nvSpPr>
          <p:spPr>
            <a:xfrm>
              <a:off x="3240773" y="3882457"/>
              <a:ext cx="304532" cy="384743"/>
            </a:xfrm>
            <a:prstGeom prst="can">
              <a:avLst/>
            </a:prstGeom>
            <a:grp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sp>
      </p:grpSp>
      <p:sp>
        <p:nvSpPr>
          <p:cNvPr id="24" name="Left-Right Arrow 23"/>
          <p:cNvSpPr/>
          <p:nvPr/>
        </p:nvSpPr>
        <p:spPr>
          <a:xfrm>
            <a:off x="2204462" y="2620515"/>
            <a:ext cx="792480" cy="548640"/>
          </a:xfrm>
          <a:prstGeom prst="leftRightArrow">
            <a:avLst/>
          </a:prstGeom>
          <a:noFill/>
          <a:ln w="38100">
            <a:solidFill>
              <a:schemeClr val="bg1">
                <a:lumMod val="65000"/>
              </a:schemeClr>
            </a:solidFill>
          </a:ln>
        </p:spPr>
        <p:style>
          <a:lnRef idx="1">
            <a:schemeClr val="accent1"/>
          </a:lnRef>
          <a:fillRef idx="3">
            <a:schemeClr val="accent1"/>
          </a:fillRef>
          <a:effectRef idx="2">
            <a:schemeClr val="accent1"/>
          </a:effectRef>
          <a:fontRef idx="minor">
            <a:schemeClr val="lt1"/>
          </a:fontRef>
        </p:style>
      </p:sp>
      <p:sp>
        <p:nvSpPr>
          <p:cNvPr id="25" name="Left-Right Arrow 24"/>
          <p:cNvSpPr/>
          <p:nvPr/>
        </p:nvSpPr>
        <p:spPr>
          <a:xfrm>
            <a:off x="3946283" y="2640832"/>
            <a:ext cx="704274" cy="508000"/>
          </a:xfrm>
          <a:prstGeom prst="leftRightArrow">
            <a:avLst/>
          </a:prstGeom>
          <a:noFill/>
          <a:ln w="38100">
            <a:solidFill>
              <a:schemeClr val="bg1">
                <a:lumMod val="65000"/>
              </a:schemeClr>
            </a:solidFill>
          </a:ln>
        </p:spPr>
        <p:style>
          <a:lnRef idx="1">
            <a:schemeClr val="accent1"/>
          </a:lnRef>
          <a:fillRef idx="3">
            <a:schemeClr val="accent1"/>
          </a:fillRef>
          <a:effectRef idx="2">
            <a:schemeClr val="accent1"/>
          </a:effectRef>
          <a:fontRef idx="minor">
            <a:schemeClr val="lt1"/>
          </a:fontRef>
        </p:style>
      </p:sp>
      <p:sp>
        <p:nvSpPr>
          <p:cNvPr id="26" name="Left-Right Arrow 25"/>
          <p:cNvSpPr/>
          <p:nvPr/>
        </p:nvSpPr>
        <p:spPr>
          <a:xfrm>
            <a:off x="6102505" y="3264284"/>
            <a:ext cx="822960" cy="346364"/>
          </a:xfrm>
          <a:prstGeom prst="leftRightArrow">
            <a:avLst/>
          </a:prstGeom>
          <a:noFill/>
          <a:ln w="38100">
            <a:solidFill>
              <a:schemeClr val="bg1">
                <a:lumMod val="65000"/>
              </a:schemeClr>
            </a:solidFill>
          </a:ln>
        </p:spPr>
        <p:style>
          <a:lnRef idx="1">
            <a:schemeClr val="accent1"/>
          </a:lnRef>
          <a:fillRef idx="3">
            <a:schemeClr val="accent1"/>
          </a:fillRef>
          <a:effectRef idx="2">
            <a:schemeClr val="accent1"/>
          </a:effectRef>
          <a:fontRef idx="minor">
            <a:schemeClr val="lt1"/>
          </a:fontRef>
        </p:style>
      </p:sp>
      <p:sp>
        <p:nvSpPr>
          <p:cNvPr id="28" name="Left-Right Arrow 27"/>
          <p:cNvSpPr/>
          <p:nvPr/>
        </p:nvSpPr>
        <p:spPr>
          <a:xfrm>
            <a:off x="6081723" y="2331411"/>
            <a:ext cx="822960" cy="346364"/>
          </a:xfrm>
          <a:prstGeom prst="leftRightArrow">
            <a:avLst/>
          </a:prstGeom>
          <a:noFill/>
          <a:ln w="38100">
            <a:solidFill>
              <a:schemeClr val="bg1">
                <a:lumMod val="65000"/>
              </a:schemeClr>
            </a:solidFill>
          </a:ln>
        </p:spPr>
        <p:style>
          <a:lnRef idx="1">
            <a:schemeClr val="accent1"/>
          </a:lnRef>
          <a:fillRef idx="3">
            <a:schemeClr val="accent1"/>
          </a:fillRef>
          <a:effectRef idx="2">
            <a:schemeClr val="accent1"/>
          </a:effectRef>
          <a:fontRef idx="minor">
            <a:schemeClr val="lt1"/>
          </a:fontRef>
        </p:style>
      </p:sp>
      <p:sp>
        <p:nvSpPr>
          <p:cNvPr id="30" name="Left-Right Arrow 29"/>
          <p:cNvSpPr/>
          <p:nvPr/>
        </p:nvSpPr>
        <p:spPr>
          <a:xfrm rot="5400000">
            <a:off x="7455343" y="4068122"/>
            <a:ext cx="540644" cy="266684"/>
          </a:xfrm>
          <a:prstGeom prst="leftRightArrow">
            <a:avLst/>
          </a:prstGeom>
          <a:noFill/>
          <a:ln w="38100">
            <a:solidFill>
              <a:schemeClr val="bg1">
                <a:lumMod val="65000"/>
              </a:schemeClr>
            </a:solidFill>
          </a:ln>
        </p:spPr>
        <p:style>
          <a:lnRef idx="1">
            <a:schemeClr val="accent1"/>
          </a:lnRef>
          <a:fillRef idx="3">
            <a:schemeClr val="accent1"/>
          </a:fillRef>
          <a:effectRef idx="2">
            <a:schemeClr val="accent1"/>
          </a:effectRef>
          <a:fontRef idx="minor">
            <a:schemeClr val="lt1"/>
          </a:fontRef>
        </p:style>
      </p:sp>
      <p:sp>
        <p:nvSpPr>
          <p:cNvPr id="37" name="TextBox 36"/>
          <p:cNvSpPr txBox="1"/>
          <p:nvPr/>
        </p:nvSpPr>
        <p:spPr>
          <a:xfrm>
            <a:off x="6842056" y="2143514"/>
            <a:ext cx="1742692" cy="646331"/>
          </a:xfrm>
          <a:prstGeom prst="rect">
            <a:avLst/>
          </a:prstGeom>
          <a:noFill/>
        </p:spPr>
        <p:txBody>
          <a:bodyPr wrap="square" rtlCol="0">
            <a:spAutoFit/>
          </a:bodyPr>
          <a:lstStyle/>
          <a:p>
            <a:pPr algn="ctr"/>
            <a:r>
              <a:rPr lang="en-US" dirty="0" smtClean="0">
                <a:solidFill>
                  <a:srgbClr val="FFFFFF"/>
                </a:solidFill>
                <a:latin typeface="Helvetica Neue"/>
                <a:cs typeface="Helvetica Neue"/>
              </a:rPr>
              <a:t>Analysis</a:t>
            </a:r>
            <a:br>
              <a:rPr lang="en-US" dirty="0" smtClean="0">
                <a:solidFill>
                  <a:srgbClr val="FFFFFF"/>
                </a:solidFill>
                <a:latin typeface="Helvetica Neue"/>
                <a:cs typeface="Helvetica Neue"/>
              </a:rPr>
            </a:br>
            <a:r>
              <a:rPr lang="en-US" dirty="0" smtClean="0">
                <a:solidFill>
                  <a:srgbClr val="FFFFFF"/>
                </a:solidFill>
                <a:latin typeface="Helvetica Neue"/>
                <a:cs typeface="Helvetica Neue"/>
              </a:rPr>
              <a:t> Nodes/Cluster</a:t>
            </a:r>
          </a:p>
        </p:txBody>
      </p:sp>
      <p:sp>
        <p:nvSpPr>
          <p:cNvPr id="38" name="TextBox 37"/>
          <p:cNvSpPr txBox="1"/>
          <p:nvPr/>
        </p:nvSpPr>
        <p:spPr>
          <a:xfrm>
            <a:off x="6900206" y="5025695"/>
            <a:ext cx="2102984" cy="369332"/>
          </a:xfrm>
          <a:prstGeom prst="rect">
            <a:avLst/>
          </a:prstGeom>
          <a:noFill/>
        </p:spPr>
        <p:txBody>
          <a:bodyPr wrap="square" rtlCol="0">
            <a:spAutoFit/>
          </a:bodyPr>
          <a:lstStyle/>
          <a:p>
            <a:pPr algn="ctr"/>
            <a:r>
              <a:rPr lang="en-US" dirty="0" smtClean="0">
                <a:solidFill>
                  <a:srgbClr val="FFFFFF"/>
                </a:solidFill>
                <a:latin typeface="Helvetica Neue"/>
                <a:cs typeface="Helvetica Neue"/>
              </a:rPr>
              <a:t>Storage System</a:t>
            </a:r>
            <a:endParaRPr lang="en-US" dirty="0">
              <a:solidFill>
                <a:srgbClr val="FFFFFF"/>
              </a:solidFill>
              <a:latin typeface="Helvetica Neue"/>
              <a:cs typeface="Helvetica Neue"/>
            </a:endParaRPr>
          </a:p>
        </p:txBody>
      </p:sp>
      <p:sp>
        <p:nvSpPr>
          <p:cNvPr id="40" name="Title 1"/>
          <p:cNvSpPr txBox="1">
            <a:spLocks/>
          </p:cNvSpPr>
          <p:nvPr/>
        </p:nvSpPr>
        <p:spPr bwMode="auto">
          <a:xfrm>
            <a:off x="371765" y="95428"/>
            <a:ext cx="8634096" cy="107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600" b="1" kern="1200">
                <a:solidFill>
                  <a:srgbClr val="1F497D"/>
                </a:solidFill>
                <a:latin typeface="Trebuchet MS"/>
                <a:ea typeface="ＭＳ Ｐゴシック" pitchFamily="-112" charset="-128"/>
                <a:cs typeface="Trebuchet MS"/>
              </a:defRPr>
            </a:lvl1pPr>
            <a:lvl2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cs typeface="Trebuchet MS" pitchFamily="34" charset="0"/>
              </a:defRPr>
            </a:lvl2pPr>
            <a:lvl3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cs typeface="Trebuchet MS" pitchFamily="34" charset="0"/>
              </a:defRPr>
            </a:lvl3pPr>
            <a:lvl4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cs typeface="Trebuchet MS" pitchFamily="34" charset="0"/>
              </a:defRPr>
            </a:lvl4pPr>
            <a:lvl5pPr algn="l" defTabSz="457200" rtl="0" eaLnBrk="1" fontAlgn="base" hangingPunct="1">
              <a:spcBef>
                <a:spcPct val="0"/>
              </a:spcBef>
              <a:spcAft>
                <a:spcPct val="0"/>
              </a:spcAft>
              <a:defRPr sz="2600" b="1">
                <a:solidFill>
                  <a:srgbClr val="1F497D"/>
                </a:solidFill>
                <a:latin typeface="Trebuchet MS" pitchFamily="-112" charset="0"/>
                <a:ea typeface="ＭＳ Ｐゴシック" pitchFamily="-112" charset="-128"/>
                <a:cs typeface="Trebuchet MS" pitchFamily="34" charset="0"/>
              </a:defRPr>
            </a:lvl5pPr>
            <a:lvl6pPr marL="4572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6pPr>
            <a:lvl7pPr marL="9144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7pPr>
            <a:lvl8pPr marL="13716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8pPr>
            <a:lvl9pPr marL="18288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9pPr>
          </a:lstStyle>
          <a:p>
            <a:pPr algn="ctr"/>
            <a:r>
              <a:rPr lang="en-US" sz="3600" b="0" dirty="0" smtClean="0">
                <a:solidFill>
                  <a:srgbClr val="FFFFFF"/>
                </a:solidFill>
                <a:latin typeface="Helvetica Neue"/>
                <a:cs typeface="Helvetica Neue"/>
              </a:rPr>
              <a:t>In situ analysis on the DOE Leadership Computing Infrastructure</a:t>
            </a:r>
            <a:endParaRPr lang="en-US" sz="3600" b="0" dirty="0">
              <a:solidFill>
                <a:srgbClr val="FFFFFF"/>
              </a:solidFill>
              <a:latin typeface="Helvetica Neue"/>
              <a:cs typeface="Helvetica Neue"/>
            </a:endParaRPr>
          </a:p>
        </p:txBody>
      </p:sp>
      <p:sp>
        <p:nvSpPr>
          <p:cNvPr id="41" name="TextBox 40"/>
          <p:cNvSpPr txBox="1"/>
          <p:nvPr/>
        </p:nvSpPr>
        <p:spPr>
          <a:xfrm>
            <a:off x="2216434" y="3189100"/>
            <a:ext cx="710451" cy="646331"/>
          </a:xfrm>
          <a:prstGeom prst="rect">
            <a:avLst/>
          </a:prstGeom>
          <a:noFill/>
        </p:spPr>
        <p:txBody>
          <a:bodyPr wrap="none" rtlCol="0">
            <a:spAutoFit/>
          </a:bodyPr>
          <a:lstStyle/>
          <a:p>
            <a:pPr algn="ctr"/>
            <a:r>
              <a:rPr lang="en-US" dirty="0" smtClean="0">
                <a:latin typeface="Helvetica Neue"/>
                <a:cs typeface="Helvetica Neue"/>
              </a:rPr>
              <a:t>1536 </a:t>
            </a:r>
          </a:p>
          <a:p>
            <a:pPr algn="ctr"/>
            <a:r>
              <a:rPr lang="en-US" dirty="0" smtClean="0">
                <a:latin typeface="Helvetica Neue"/>
                <a:cs typeface="Helvetica Neue"/>
              </a:rPr>
              <a:t>GB/s</a:t>
            </a:r>
            <a:endParaRPr lang="en-US" dirty="0">
              <a:latin typeface="Helvetica Neue"/>
              <a:cs typeface="Helvetica Neue"/>
            </a:endParaRPr>
          </a:p>
        </p:txBody>
      </p:sp>
      <p:sp>
        <p:nvSpPr>
          <p:cNvPr id="39" name="Rounded Rectangle 38"/>
          <p:cNvSpPr/>
          <p:nvPr/>
        </p:nvSpPr>
        <p:spPr>
          <a:xfrm>
            <a:off x="4435114" y="4447467"/>
            <a:ext cx="1698948" cy="576600"/>
          </a:xfrm>
          <a:prstGeom prst="roundRect">
            <a:avLst/>
          </a:prstGeom>
          <a:solidFill>
            <a:schemeClr val="bg1">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Helvetica Neue"/>
                <a:cs typeface="Helvetica Neue"/>
              </a:rPr>
              <a:t>DTN Nodes</a:t>
            </a:r>
            <a:endParaRPr lang="en-US" dirty="0">
              <a:latin typeface="Helvetica Neue"/>
              <a:cs typeface="Helvetica Neue"/>
            </a:endParaRPr>
          </a:p>
        </p:txBody>
      </p:sp>
      <p:sp>
        <p:nvSpPr>
          <p:cNvPr id="43" name="Left-Right Arrow 42"/>
          <p:cNvSpPr/>
          <p:nvPr/>
        </p:nvSpPr>
        <p:spPr>
          <a:xfrm rot="5400000">
            <a:off x="4979311" y="4054701"/>
            <a:ext cx="540644" cy="266684"/>
          </a:xfrm>
          <a:prstGeom prst="leftRightArrow">
            <a:avLst/>
          </a:prstGeom>
          <a:noFill/>
          <a:ln w="38100">
            <a:solidFill>
              <a:schemeClr val="bg1">
                <a:lumMod val="65000"/>
              </a:schemeClr>
            </a:solidFill>
          </a:ln>
        </p:spPr>
        <p:style>
          <a:lnRef idx="1">
            <a:schemeClr val="accent1"/>
          </a:lnRef>
          <a:fillRef idx="3">
            <a:schemeClr val="accent1"/>
          </a:fillRef>
          <a:effectRef idx="2">
            <a:schemeClr val="accent1"/>
          </a:effectRef>
          <a:fontRef idx="minor">
            <a:schemeClr val="lt1"/>
          </a:fontRef>
        </p:style>
      </p:sp>
      <p:sp>
        <p:nvSpPr>
          <p:cNvPr id="45" name="Rectangle 44"/>
          <p:cNvSpPr/>
          <p:nvPr/>
        </p:nvSpPr>
        <p:spPr>
          <a:xfrm>
            <a:off x="2065866" y="5428893"/>
            <a:ext cx="6939993" cy="1200328"/>
          </a:xfrm>
          <a:prstGeom prst="rect">
            <a:avLst/>
          </a:prstGeom>
        </p:spPr>
        <p:txBody>
          <a:bodyPr wrap="square">
            <a:spAutoFit/>
          </a:bodyPr>
          <a:lstStyle/>
          <a:p>
            <a:r>
              <a:rPr lang="en-US" sz="2400" dirty="0" smtClean="0">
                <a:solidFill>
                  <a:srgbClr val="FFFFFF"/>
                </a:solidFill>
                <a:latin typeface="Helvetica Neue"/>
                <a:cs typeface="Helvetica Neue"/>
              </a:rPr>
              <a:t>We need to perform the </a:t>
            </a:r>
            <a:r>
              <a:rPr lang="en-US" sz="2400" b="1" dirty="0" smtClean="0">
                <a:solidFill>
                  <a:srgbClr val="FFFF00"/>
                </a:solidFill>
                <a:latin typeface="Helvetica Neue"/>
                <a:cs typeface="Helvetica Neue"/>
              </a:rPr>
              <a:t>right computation at the right place and time</a:t>
            </a:r>
            <a:r>
              <a:rPr lang="en-US" sz="2400" b="1" dirty="0" smtClean="0">
                <a:solidFill>
                  <a:schemeClr val="bg1"/>
                </a:solidFill>
                <a:latin typeface="Helvetica Neue"/>
                <a:cs typeface="Helvetica Neue"/>
              </a:rPr>
              <a:t>,</a:t>
            </a:r>
            <a:r>
              <a:rPr lang="en-US" sz="2400" dirty="0" smtClean="0">
                <a:solidFill>
                  <a:schemeClr val="bg1"/>
                </a:solidFill>
                <a:latin typeface="Helvetica Neue"/>
                <a:cs typeface="Helvetica Neue"/>
              </a:rPr>
              <a:t> taking </a:t>
            </a:r>
            <a:r>
              <a:rPr lang="en-US" sz="2400" dirty="0" smtClean="0">
                <a:solidFill>
                  <a:srgbClr val="FFFFFF"/>
                </a:solidFill>
                <a:latin typeface="Helvetica Neue"/>
                <a:cs typeface="Helvetica Neue"/>
              </a:rPr>
              <a:t>into account details of the simulation, resources, and analysis</a:t>
            </a:r>
            <a:endParaRPr lang="en-US" sz="2400" dirty="0">
              <a:solidFill>
                <a:srgbClr val="FFFFFF"/>
              </a:solidFill>
              <a:latin typeface="Helvetica Neue"/>
              <a:cs typeface="Helvetica Neue"/>
            </a:endParaRPr>
          </a:p>
        </p:txBody>
      </p:sp>
      <p:sp>
        <p:nvSpPr>
          <p:cNvPr id="47" name="Rounded Rectangle 46"/>
          <p:cNvSpPr/>
          <p:nvPr/>
        </p:nvSpPr>
        <p:spPr>
          <a:xfrm>
            <a:off x="1109101" y="1370831"/>
            <a:ext cx="508000" cy="454526"/>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bg1"/>
                </a:solidFill>
                <a:latin typeface="Helvetica Neue"/>
                <a:cs typeface="Helvetica Neue"/>
              </a:rPr>
              <a:t>1</a:t>
            </a:r>
            <a:endParaRPr lang="en-US" b="1" dirty="0">
              <a:solidFill>
                <a:schemeClr val="bg1"/>
              </a:solidFill>
              <a:latin typeface="Helvetica Neue"/>
              <a:cs typeface="Helvetica Neue"/>
            </a:endParaRPr>
          </a:p>
        </p:txBody>
      </p:sp>
      <p:sp>
        <p:nvSpPr>
          <p:cNvPr id="48" name="Rounded Rectangle 47"/>
          <p:cNvSpPr/>
          <p:nvPr/>
        </p:nvSpPr>
        <p:spPr>
          <a:xfrm>
            <a:off x="3261000" y="2144125"/>
            <a:ext cx="508000" cy="454526"/>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Helvetica Neue"/>
                <a:cs typeface="Helvetica Neue"/>
              </a:rPr>
              <a:t>2</a:t>
            </a:r>
          </a:p>
        </p:txBody>
      </p:sp>
      <p:sp>
        <p:nvSpPr>
          <p:cNvPr id="49" name="Rounded Rectangle 48"/>
          <p:cNvSpPr/>
          <p:nvPr/>
        </p:nvSpPr>
        <p:spPr>
          <a:xfrm>
            <a:off x="7539531" y="1599790"/>
            <a:ext cx="508000" cy="454526"/>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Helvetica Neue"/>
                <a:cs typeface="Helvetica Neue"/>
              </a:rPr>
              <a:t>3</a:t>
            </a:r>
          </a:p>
        </p:txBody>
      </p:sp>
      <p:sp>
        <p:nvSpPr>
          <p:cNvPr id="51" name="Rounded Rectangle 50"/>
          <p:cNvSpPr/>
          <p:nvPr/>
        </p:nvSpPr>
        <p:spPr>
          <a:xfrm>
            <a:off x="5574114" y="4193450"/>
            <a:ext cx="508000" cy="454526"/>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bg1"/>
                </a:solidFill>
                <a:latin typeface="Helvetica Neue"/>
                <a:cs typeface="Helvetica Neue"/>
              </a:rPr>
              <a:t>4</a:t>
            </a:r>
            <a:endParaRPr lang="en-US" b="1" dirty="0">
              <a:solidFill>
                <a:schemeClr val="bg1"/>
              </a:solidFill>
              <a:latin typeface="Helvetica Neue"/>
              <a:cs typeface="Helvetica Neue"/>
            </a:endParaRPr>
          </a:p>
        </p:txBody>
      </p:sp>
    </p:spTree>
    <p:extLst>
      <p:ext uri="{BB962C8B-B14F-4D97-AF65-F5344CB8AC3E}">
        <p14:creationId xmlns:p14="http://schemas.microsoft.com/office/powerpoint/2010/main" val="3675339803"/>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606534" y="1821252"/>
            <a:ext cx="4575348" cy="0"/>
          </a:xfrm>
          <a:prstGeom prst="line">
            <a:avLst/>
          </a:prstGeom>
          <a:ln w="57150" cmpd="sng">
            <a:solidFill>
              <a:schemeClr val="bg1"/>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4"/>
          </p:nvPr>
        </p:nvSpPr>
        <p:spPr>
          <a:xfrm>
            <a:off x="6998959" y="6481883"/>
            <a:ext cx="2133600" cy="365125"/>
          </a:xfrm>
        </p:spPr>
        <p:txBody>
          <a:bodyPr/>
          <a:lstStyle/>
          <a:p>
            <a:fld id="{EC7F667F-AF00-6748-9CC4-23BB6FFE60B1}" type="slidenum">
              <a:rPr lang="en-US" smtClean="0"/>
              <a:pPr/>
              <a:t>2</a:t>
            </a:fld>
            <a:endParaRPr lang="en-US"/>
          </a:p>
        </p:txBody>
      </p:sp>
      <p:sp>
        <p:nvSpPr>
          <p:cNvPr id="35" name="Rectangle 34"/>
          <p:cNvSpPr/>
          <p:nvPr/>
        </p:nvSpPr>
        <p:spPr>
          <a:xfrm>
            <a:off x="766443" y="1318956"/>
            <a:ext cx="1840091" cy="2200386"/>
          </a:xfrm>
          <a:prstGeom prst="rect">
            <a:avLst/>
          </a:prstGeom>
          <a:ln w="38100" cmpd="sng">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smtClean="0">
                <a:latin typeface="Helvetica Neue"/>
                <a:cs typeface="Helvetica Neue"/>
              </a:rPr>
              <a:t>Source data store</a:t>
            </a:r>
            <a:endParaRPr lang="en-US" sz="3200" dirty="0">
              <a:latin typeface="Helvetica Neue"/>
              <a:cs typeface="Helvetica Neue"/>
            </a:endParaRPr>
          </a:p>
        </p:txBody>
      </p:sp>
      <p:sp>
        <p:nvSpPr>
          <p:cNvPr id="14" name="Rectangle 13"/>
          <p:cNvSpPr/>
          <p:nvPr/>
        </p:nvSpPr>
        <p:spPr>
          <a:xfrm>
            <a:off x="7181882" y="1085876"/>
            <a:ext cx="1840091" cy="2200386"/>
          </a:xfrm>
          <a:prstGeom prst="rect">
            <a:avLst/>
          </a:prstGeom>
          <a:ln w="38100" cmpd="sng">
            <a:solidFill>
              <a:srgbClr val="000000"/>
            </a:solidFill>
          </a:ln>
          <a:scene3d>
            <a:camera prst="orthographicFront">
              <a:rot lat="0" lon="10799999" rev="0"/>
            </a:camera>
            <a:lightRig rig="threePt" dir="t"/>
          </a:scene3d>
          <a:sp3d/>
        </p:spPr>
        <p:style>
          <a:lnRef idx="1">
            <a:schemeClr val="accent1"/>
          </a:lnRef>
          <a:fillRef idx="2">
            <a:schemeClr val="accent1"/>
          </a:fillRef>
          <a:effectRef idx="1">
            <a:schemeClr val="accent1"/>
          </a:effectRef>
          <a:fontRef idx="minor">
            <a:schemeClr val="dk1"/>
          </a:fontRef>
        </p:style>
        <p:txBody>
          <a:bodyPr rtlCol="0" anchor="ctr">
            <a:flatTx/>
          </a:bodyPr>
          <a:lstStyle/>
          <a:p>
            <a:pPr algn="ctr"/>
            <a:r>
              <a:rPr lang="en-US" sz="3200" dirty="0" err="1" smtClean="0">
                <a:latin typeface="Helvetica Neue"/>
                <a:cs typeface="Helvetica Neue"/>
              </a:rPr>
              <a:t>Desti</a:t>
            </a:r>
            <a:r>
              <a:rPr lang="en-US" sz="3200" dirty="0" smtClean="0">
                <a:latin typeface="Helvetica Neue"/>
                <a:cs typeface="Helvetica Neue"/>
              </a:rPr>
              <a:t>-nation data </a:t>
            </a:r>
            <a:r>
              <a:rPr lang="en-US" sz="3200" dirty="0">
                <a:latin typeface="Helvetica Neue"/>
                <a:cs typeface="Helvetica Neue"/>
              </a:rPr>
              <a:t>store</a:t>
            </a:r>
          </a:p>
        </p:txBody>
      </p:sp>
      <p:sp>
        <p:nvSpPr>
          <p:cNvPr id="31" name="Cloud 30"/>
          <p:cNvSpPr/>
          <p:nvPr/>
        </p:nvSpPr>
        <p:spPr>
          <a:xfrm>
            <a:off x="3944546" y="1223974"/>
            <a:ext cx="1854017" cy="157767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Wide Area Network</a:t>
            </a:r>
            <a:endParaRPr lang="en-US" sz="2000" dirty="0"/>
          </a:p>
        </p:txBody>
      </p:sp>
      <p:sp>
        <p:nvSpPr>
          <p:cNvPr id="93" name="Title 1"/>
          <p:cNvSpPr txBox="1">
            <a:spLocks/>
          </p:cNvSpPr>
          <p:nvPr/>
        </p:nvSpPr>
        <p:spPr>
          <a:xfrm>
            <a:off x="0" y="-9552"/>
            <a:ext cx="9144000" cy="1061622"/>
          </a:xfrm>
          <a:prstGeom prst="rect">
            <a:avLst/>
          </a:prstGeom>
          <a:ln>
            <a:noFill/>
          </a:ln>
        </p:spPr>
        <p:txBody>
          <a:bodyPr anchor="ctr" anchorCtr="0">
            <a:noAutofit/>
          </a:bodyPr>
          <a:lstStyle>
            <a:lvl1pPr algn="ctr" defTabSz="457200" rtl="0" eaLnBrk="1" latinLnBrk="0" hangingPunct="1">
              <a:spcBef>
                <a:spcPct val="0"/>
              </a:spcBef>
              <a:buNone/>
              <a:defRPr sz="3600" kern="1200">
                <a:ln>
                  <a:noFill/>
                </a:ln>
                <a:solidFill>
                  <a:schemeClr val="bg1"/>
                </a:solidFill>
                <a:latin typeface="Helvetica Neue"/>
                <a:ea typeface="+mj-ea"/>
                <a:cs typeface="Helvetica Neue"/>
              </a:defRPr>
            </a:lvl1pPr>
          </a:lstStyle>
          <a:p>
            <a:r>
              <a:rPr lang="en-US" sz="3200" dirty="0" smtClean="0"/>
              <a:t>Prediction, explanation, &amp; optimization are challenging for even “simple” E2E workflows </a:t>
            </a:r>
            <a:endParaRPr lang="en-US" sz="3200" dirty="0"/>
          </a:p>
        </p:txBody>
      </p:sp>
      <p:sp>
        <p:nvSpPr>
          <p:cNvPr id="9" name="Content Placeholder 2"/>
          <p:cNvSpPr>
            <a:spLocks noGrp="1"/>
          </p:cNvSpPr>
          <p:nvPr>
            <p:ph idx="1"/>
          </p:nvPr>
        </p:nvSpPr>
        <p:spPr>
          <a:xfrm>
            <a:off x="375262" y="3681435"/>
            <a:ext cx="8514401" cy="2203679"/>
          </a:xfrm>
        </p:spPr>
        <p:txBody>
          <a:bodyPr/>
          <a:lstStyle/>
          <a:p>
            <a:pPr marL="0" indent="0">
              <a:lnSpc>
                <a:spcPct val="140000"/>
              </a:lnSpc>
              <a:buNone/>
            </a:pPr>
            <a:r>
              <a:rPr lang="en-US" dirty="0" smtClean="0"/>
              <a:t>For example, </a:t>
            </a:r>
            <a:r>
              <a:rPr lang="en-US" b="1" dirty="0" smtClean="0"/>
              <a:t>file transfer</a:t>
            </a:r>
            <a:r>
              <a:rPr lang="en-US" dirty="0" smtClean="0"/>
              <a:t>, for which we want to:</a:t>
            </a:r>
          </a:p>
          <a:p>
            <a:pPr>
              <a:lnSpc>
                <a:spcPct val="140000"/>
              </a:lnSpc>
            </a:pPr>
            <a:r>
              <a:rPr lang="en-US" sz="2400" b="1" dirty="0" smtClean="0"/>
              <a:t>Predict </a:t>
            </a:r>
            <a:r>
              <a:rPr lang="en-US" sz="2400" dirty="0" smtClean="0"/>
              <a:t>achievable </a:t>
            </a:r>
            <a:r>
              <a:rPr lang="en-US" sz="2400" dirty="0"/>
              <a:t>throughput for a specific configuration</a:t>
            </a:r>
          </a:p>
          <a:p>
            <a:pPr>
              <a:lnSpc>
                <a:spcPct val="140000"/>
              </a:lnSpc>
            </a:pPr>
            <a:r>
              <a:rPr lang="en-US" sz="2400" b="1" dirty="0" smtClean="0"/>
              <a:t>Explain </a:t>
            </a:r>
            <a:r>
              <a:rPr lang="en-US" sz="2400" dirty="0" smtClean="0"/>
              <a:t>factors </a:t>
            </a:r>
            <a:r>
              <a:rPr lang="en-US" sz="2400" dirty="0"/>
              <a:t>influencing performance</a:t>
            </a:r>
          </a:p>
          <a:p>
            <a:pPr>
              <a:lnSpc>
                <a:spcPct val="140000"/>
              </a:lnSpc>
            </a:pPr>
            <a:r>
              <a:rPr lang="en-US" sz="2400" b="1" dirty="0" smtClean="0"/>
              <a:t>Optimize </a:t>
            </a:r>
            <a:r>
              <a:rPr lang="en-US" sz="2400" dirty="0" smtClean="0"/>
              <a:t>parameter </a:t>
            </a:r>
            <a:r>
              <a:rPr lang="en-US" sz="2400" dirty="0"/>
              <a:t>values </a:t>
            </a:r>
            <a:r>
              <a:rPr lang="en-US" sz="2400" dirty="0" smtClean="0"/>
              <a:t>to achieve high </a:t>
            </a:r>
            <a:r>
              <a:rPr lang="en-US" sz="2400" dirty="0"/>
              <a:t>speeds</a:t>
            </a:r>
          </a:p>
          <a:p>
            <a:endParaRPr lang="en-US" dirty="0"/>
          </a:p>
        </p:txBody>
      </p:sp>
    </p:spTree>
    <p:extLst>
      <p:ext uri="{BB962C8B-B14F-4D97-AF65-F5344CB8AC3E}">
        <p14:creationId xmlns:p14="http://schemas.microsoft.com/office/powerpoint/2010/main" val="3275698620"/>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diverse set of components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74716351"/>
              </p:ext>
            </p:extLst>
          </p:nvPr>
        </p:nvGraphicFramePr>
        <p:xfrm>
          <a:off x="177727" y="1389132"/>
          <a:ext cx="8660265" cy="4722182"/>
        </p:xfrm>
        <a:graphic>
          <a:graphicData uri="http://schemas.openxmlformats.org/drawingml/2006/table">
            <a:tbl>
              <a:tblPr firstRow="1" bandRow="1">
                <a:tableStyleId>{5C22544A-7EE6-4342-B048-85BDC9FD1C3A}</a:tableStyleId>
              </a:tblPr>
              <a:tblGrid>
                <a:gridCol w="1588168"/>
                <a:gridCol w="601579"/>
                <a:gridCol w="708527"/>
                <a:gridCol w="588210"/>
                <a:gridCol w="561474"/>
                <a:gridCol w="490190"/>
                <a:gridCol w="368388"/>
                <a:gridCol w="368388"/>
                <a:gridCol w="368388"/>
                <a:gridCol w="368388"/>
                <a:gridCol w="368388"/>
                <a:gridCol w="368388"/>
                <a:gridCol w="368388"/>
                <a:gridCol w="368387"/>
                <a:gridCol w="358433"/>
                <a:gridCol w="378344"/>
                <a:gridCol w="438237"/>
              </a:tblGrid>
              <a:tr h="1788430">
                <a:tc>
                  <a:txBody>
                    <a:bodyPr/>
                    <a:lstStyle/>
                    <a:p>
                      <a:endParaRPr lang="en-US" dirty="0"/>
                    </a:p>
                  </a:txBody>
                  <a:tcPr marL="182880" marT="91440" marB="91440"/>
                </a:tc>
                <a:tc>
                  <a:txBody>
                    <a:bodyPr/>
                    <a:lstStyle/>
                    <a:p>
                      <a:r>
                        <a:rPr lang="en-US" dirty="0" smtClean="0"/>
                        <a:t>Server</a:t>
                      </a:r>
                      <a:endParaRPr lang="en-US" dirty="0"/>
                    </a:p>
                  </a:txBody>
                  <a:tcPr marL="0" marT="182880" marB="91440" vert="vert270" anchor="ctr"/>
                </a:tc>
                <a:tc>
                  <a:txBody>
                    <a:bodyPr/>
                    <a:lstStyle/>
                    <a:p>
                      <a:r>
                        <a:rPr lang="en-US" dirty="0" smtClean="0"/>
                        <a:t>Parallel computer</a:t>
                      </a:r>
                      <a:endParaRPr lang="en-US" dirty="0"/>
                    </a:p>
                  </a:txBody>
                  <a:tcPr marL="0" marT="182880" marB="91440" vert="vert270" anchor="ctr"/>
                </a:tc>
                <a:tc>
                  <a:txBody>
                    <a:bodyPr/>
                    <a:lstStyle/>
                    <a:p>
                      <a:r>
                        <a:rPr lang="en-US" dirty="0" smtClean="0"/>
                        <a:t>Router</a:t>
                      </a:r>
                      <a:endParaRPr lang="en-US" dirty="0"/>
                    </a:p>
                  </a:txBody>
                  <a:tcPr marL="0" marT="182880" marB="91440" vert="vert270" anchor="ctr"/>
                </a:tc>
                <a:tc>
                  <a:txBody>
                    <a:bodyPr/>
                    <a:lstStyle/>
                    <a:p>
                      <a:r>
                        <a:rPr lang="en-US" dirty="0" smtClean="0"/>
                        <a:t>Storage system</a:t>
                      </a:r>
                      <a:endParaRPr lang="en-US" dirty="0"/>
                    </a:p>
                  </a:txBody>
                  <a:tcPr marL="0" marT="182880" marB="91440" vert="vert270" anchor="ctr"/>
                </a:tc>
                <a:tc>
                  <a:txBody>
                    <a:bodyPr/>
                    <a:lstStyle/>
                    <a:p>
                      <a:r>
                        <a:rPr lang="en-US" dirty="0" smtClean="0"/>
                        <a:t>LAN</a:t>
                      </a:r>
                      <a:endParaRPr lang="en-US" dirty="0"/>
                    </a:p>
                  </a:txBody>
                  <a:tcPr marL="0" marT="182880" marB="91440" vert="vert270" anchor="ctr"/>
                </a:tc>
                <a:tc>
                  <a:txBody>
                    <a:bodyPr/>
                    <a:lstStyle/>
                    <a:p>
                      <a:r>
                        <a:rPr lang="en-US" dirty="0" smtClean="0"/>
                        <a:t>WAN</a:t>
                      </a:r>
                      <a:endParaRPr lang="en-US" dirty="0"/>
                    </a:p>
                  </a:txBody>
                  <a:tcPr marL="0" marT="182880" marB="91440" vert="vert270" anchor="ctr"/>
                </a:tc>
                <a:tc>
                  <a:txBody>
                    <a:bodyPr/>
                    <a:lstStyle/>
                    <a:p>
                      <a:r>
                        <a:rPr lang="en-US" dirty="0" smtClean="0"/>
                        <a:t>TCP, UDT</a:t>
                      </a:r>
                      <a:endParaRPr lang="en-US" dirty="0"/>
                    </a:p>
                  </a:txBody>
                  <a:tcPr marL="0" marT="182880" marB="91440" vert="vert270" anchor="ctr"/>
                </a:tc>
                <a:tc>
                  <a:txBody>
                    <a:bodyPr/>
                    <a:lstStyle/>
                    <a:p>
                      <a:r>
                        <a:rPr lang="en-US" dirty="0" smtClean="0"/>
                        <a:t>GridFTP</a:t>
                      </a:r>
                      <a:endParaRPr lang="en-US" dirty="0"/>
                    </a:p>
                  </a:txBody>
                  <a:tcPr marL="0" marT="182880" marB="91440" vert="vert270" anchor="ctr"/>
                </a:tc>
                <a:tc>
                  <a:txBody>
                    <a:bodyPr/>
                    <a:lstStyle/>
                    <a:p>
                      <a:r>
                        <a:rPr lang="en-US" dirty="0" smtClean="0"/>
                        <a:t>File systems</a:t>
                      </a:r>
                      <a:endParaRPr lang="en-US" dirty="0"/>
                    </a:p>
                  </a:txBody>
                  <a:tcPr marL="0" marT="182880" marB="91440" vert="vert270" anchor="ctr"/>
                </a:tc>
                <a:tc>
                  <a:txBody>
                    <a:bodyPr/>
                    <a:lstStyle/>
                    <a:p>
                      <a:r>
                        <a:rPr lang="en-US" dirty="0" smtClean="0"/>
                        <a:t>GridFTP</a:t>
                      </a:r>
                      <a:r>
                        <a:rPr lang="en-US" baseline="0" dirty="0" smtClean="0"/>
                        <a:t> server</a:t>
                      </a:r>
                      <a:endParaRPr lang="en-US" dirty="0"/>
                    </a:p>
                  </a:txBody>
                  <a:tcPr marL="0" marT="182880" marB="91440" vert="vert270" anchor="ctr"/>
                </a:tc>
                <a:tc>
                  <a:txBody>
                    <a:bodyPr/>
                    <a:lstStyle/>
                    <a:p>
                      <a:r>
                        <a:rPr lang="en-US" dirty="0" err="1" smtClean="0"/>
                        <a:t>NECbone</a:t>
                      </a:r>
                      <a:endParaRPr lang="en-US" dirty="0"/>
                    </a:p>
                  </a:txBody>
                  <a:tcPr marL="0" marT="182880" marB="91440" vert="vert270" anchor="ctr"/>
                </a:tc>
                <a:tc>
                  <a:txBody>
                    <a:bodyPr/>
                    <a:lstStyle/>
                    <a:p>
                      <a:r>
                        <a:rPr lang="en-US" dirty="0" err="1" smtClean="0"/>
                        <a:t>HACCbone</a:t>
                      </a:r>
                      <a:endParaRPr lang="en-US" dirty="0"/>
                    </a:p>
                  </a:txBody>
                  <a:tcPr marL="0" marT="182880" marB="91440" vert="vert270" anchor="ctr"/>
                </a:tc>
                <a:tc>
                  <a:txBody>
                    <a:bodyPr/>
                    <a:lstStyle/>
                    <a:p>
                      <a:r>
                        <a:rPr lang="en-US" smtClean="0"/>
                        <a:t>Checksum</a:t>
                      </a:r>
                      <a:endParaRPr lang="en-US" dirty="0"/>
                    </a:p>
                  </a:txBody>
                  <a:tcPr marL="0" marT="182880" marB="91440" vert="vert270" anchor="ctr"/>
                </a:tc>
                <a:tc>
                  <a:txBody>
                    <a:bodyPr/>
                    <a:lstStyle/>
                    <a:p>
                      <a:r>
                        <a:rPr lang="en-US" dirty="0" smtClean="0"/>
                        <a:t>Encryption</a:t>
                      </a:r>
                      <a:endParaRPr lang="en-US" dirty="0"/>
                    </a:p>
                  </a:txBody>
                  <a:tcPr marL="0" marT="182880" marB="91440" vert="vert270" anchor="ctr"/>
                </a:tc>
                <a:tc>
                  <a:txBody>
                    <a:bodyPr/>
                    <a:lstStyle/>
                    <a:p>
                      <a:r>
                        <a:rPr lang="en-US" dirty="0" smtClean="0"/>
                        <a:t>MapReduce</a:t>
                      </a:r>
                      <a:endParaRPr lang="en-US" dirty="0"/>
                    </a:p>
                  </a:txBody>
                  <a:tcPr marL="0" marT="182880" marB="91440" vert="vert270" anchor="ctr"/>
                </a:tc>
                <a:tc>
                  <a:txBody>
                    <a:bodyPr/>
                    <a:lstStyle/>
                    <a:p>
                      <a:r>
                        <a:rPr lang="en-US" dirty="0" smtClean="0"/>
                        <a:t>Other apps</a:t>
                      </a:r>
                      <a:endParaRPr lang="en-US" dirty="0"/>
                    </a:p>
                  </a:txBody>
                  <a:tcPr marL="0" marT="182880" marB="91440" vert="vert270" anchor="ctr"/>
                </a:tc>
              </a:tr>
              <a:tr h="557845">
                <a:tc>
                  <a:txBody>
                    <a:bodyPr/>
                    <a:lstStyle/>
                    <a:p>
                      <a:r>
                        <a:rPr lang="en-US" dirty="0" smtClean="0"/>
                        <a:t>Transfer</a:t>
                      </a:r>
                      <a:endParaRPr lang="en-US" dirty="0"/>
                    </a:p>
                  </a:txBody>
                  <a:tcPr/>
                </a:tc>
                <a:tc>
                  <a:txBody>
                    <a:bodyPr/>
                    <a:lstStyle/>
                    <a:p>
                      <a:r>
                        <a:rPr lang="en-US" smtClean="0"/>
                        <a:t>Y</a:t>
                      </a:r>
                      <a:endParaRPr lang="en-US"/>
                    </a:p>
                  </a:txBody>
                  <a:tcPr marL="182880" anchor="ctr"/>
                </a:tc>
                <a:tc>
                  <a:txBody>
                    <a:bodyPr/>
                    <a:lstStyle/>
                    <a:p>
                      <a:endParaRPr lang="en-US" dirty="0"/>
                    </a:p>
                  </a:txBody>
                  <a:tcPr marL="18288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r>
                        <a:rPr lang="en-US" dirty="0" smtClean="0"/>
                        <a:t>Y</a:t>
                      </a:r>
                      <a:endParaRPr lang="en-US" dirty="0"/>
                    </a:p>
                  </a:txBody>
                  <a:tcPr marL="182880" anchor="ctr"/>
                </a:tc>
                <a:tc>
                  <a:txBody>
                    <a:bodyPr/>
                    <a:lstStyle/>
                    <a:p>
                      <a:r>
                        <a:rPr lang="en-US" dirty="0" smtClean="0"/>
                        <a:t>Y</a:t>
                      </a:r>
                      <a:endParaRPr lang="en-US" dirty="0"/>
                    </a:p>
                  </a:txBody>
                  <a:tcPr marL="182880" anchor="ctr"/>
                </a:tc>
                <a:tc>
                  <a:txBody>
                    <a:bodyPr/>
                    <a:lstStyle/>
                    <a:p>
                      <a:r>
                        <a:rPr lang="en-US" dirty="0" smtClean="0"/>
                        <a:t>Y</a:t>
                      </a:r>
                      <a:endParaRPr lang="en-US" dirty="0"/>
                    </a:p>
                  </a:txBody>
                  <a:tcPr marL="182880" anchor="ctr"/>
                </a:tc>
                <a:tc>
                  <a:txBody>
                    <a:bodyPr/>
                    <a:lstStyle/>
                    <a:p>
                      <a:r>
                        <a:rPr lang="en-US" dirty="0" smtClean="0"/>
                        <a:t>Y</a:t>
                      </a:r>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r>
                        <a:rPr lang="en-US" dirty="0" smtClean="0"/>
                        <a:t>Y</a:t>
                      </a:r>
                      <a:endParaRPr lang="en-US" dirty="0"/>
                    </a:p>
                  </a:txBody>
                  <a:tcPr marL="182880" anchor="ctr"/>
                </a:tc>
                <a:tc>
                  <a:txBody>
                    <a:bodyPr/>
                    <a:lstStyle/>
                    <a:p>
                      <a:r>
                        <a:rPr lang="en-US" dirty="0" smtClean="0"/>
                        <a:t>Y</a:t>
                      </a:r>
                      <a:endParaRPr lang="en-US" dirty="0"/>
                    </a:p>
                  </a:txBody>
                  <a:tcPr marL="182880" anchor="ctr"/>
                </a:tc>
                <a:tc>
                  <a:txBody>
                    <a:bodyPr/>
                    <a:lstStyle/>
                    <a:p>
                      <a:endParaRPr lang="en-US" dirty="0"/>
                    </a:p>
                  </a:txBody>
                  <a:tcPr marL="182880" anchor="ctr"/>
                </a:tc>
                <a:tc>
                  <a:txBody>
                    <a:bodyPr/>
                    <a:lstStyle/>
                    <a:p>
                      <a:endParaRPr lang="en-US" dirty="0"/>
                    </a:p>
                  </a:txBody>
                  <a:tcPr marL="182880" anchor="ctr"/>
                </a:tc>
              </a:tr>
              <a:tr h="557845">
                <a:tc>
                  <a:txBody>
                    <a:bodyPr/>
                    <a:lstStyle/>
                    <a:p>
                      <a:r>
                        <a:rPr lang="en-US" dirty="0" smtClean="0"/>
                        <a:t>Scattering</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r>
                        <a:rPr lang="en-US" dirty="0" smtClean="0"/>
                        <a:t>Y</a:t>
                      </a:r>
                      <a:endParaRPr lang="en-US" dirty="0"/>
                    </a:p>
                  </a:txBody>
                  <a:tcPr marL="182880" anchor="ctr"/>
                </a:tc>
                <a:tc>
                  <a:txBody>
                    <a:bodyPr/>
                    <a:lstStyle/>
                    <a:p>
                      <a:r>
                        <a:rPr lang="en-US" dirty="0" smtClean="0"/>
                        <a:t>Y</a:t>
                      </a:r>
                      <a:endParaRPr lang="en-US" dirty="0"/>
                    </a:p>
                  </a:txBody>
                  <a:tcPr marL="182880" anchor="ctr"/>
                </a:tc>
              </a:tr>
              <a:tr h="557845">
                <a:tc>
                  <a:txBody>
                    <a:bodyPr/>
                    <a:lstStyle/>
                    <a:p>
                      <a:r>
                        <a:rPr lang="en-US" dirty="0" smtClean="0"/>
                        <a:t>Exascale</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endParaRPr lang="en-US"/>
                    </a:p>
                  </a:txBody>
                  <a:tcPr marL="182880" anchor="ctr"/>
                </a:tc>
                <a:tc>
                  <a:txBody>
                    <a:bodyPr/>
                    <a:lstStyle/>
                    <a:p>
                      <a:r>
                        <a:rPr lang="en-US" dirty="0" smtClean="0"/>
                        <a:t>Y</a:t>
                      </a:r>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r>
                        <a:rPr lang="en-US" dirty="0" smtClean="0"/>
                        <a:t>Y</a:t>
                      </a:r>
                      <a:endParaRPr lang="en-US" dirty="0"/>
                    </a:p>
                  </a:txBody>
                  <a:tcPr marL="182880" anchor="ctr"/>
                </a:tc>
                <a:tc>
                  <a:txBody>
                    <a:bodyPr/>
                    <a:lstStyle/>
                    <a:p>
                      <a:r>
                        <a:rPr lang="en-US" dirty="0" smtClean="0"/>
                        <a:t>Y</a:t>
                      </a:r>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r>
                        <a:rPr lang="en-US" dirty="0" smtClean="0"/>
                        <a:t>Y</a:t>
                      </a:r>
                      <a:endParaRPr lang="en-US" dirty="0"/>
                    </a:p>
                  </a:txBody>
                  <a:tcPr marL="182880" anchor="ctr"/>
                </a:tc>
              </a:tr>
              <a:tr h="702372">
                <a:tc>
                  <a:txBody>
                    <a:bodyPr/>
                    <a:lstStyle/>
                    <a:p>
                      <a:r>
                        <a:rPr lang="en-US" dirty="0" smtClean="0"/>
                        <a:t>Distributed</a:t>
                      </a:r>
                      <a:r>
                        <a:rPr lang="en-US" baseline="0" dirty="0" smtClean="0"/>
                        <a:t> M</a:t>
                      </a:r>
                      <a:r>
                        <a:rPr lang="en-US" dirty="0" smtClean="0"/>
                        <a:t>apReduce</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endParaRPr lang="en-US" dirty="0"/>
                    </a:p>
                  </a:txBody>
                  <a:tcPr marL="18288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r>
                        <a:rPr lang="en-US" dirty="0" smtClean="0"/>
                        <a:t>Y</a:t>
                      </a:r>
                      <a:endParaRPr lang="en-US" dirty="0"/>
                    </a:p>
                  </a:txBody>
                  <a:tcPr marL="182880" anchor="ctr"/>
                </a:tc>
                <a:tc>
                  <a:txBody>
                    <a:bodyPr/>
                    <a:lstStyle/>
                    <a:p>
                      <a:r>
                        <a:rPr lang="en-US" dirty="0" smtClean="0"/>
                        <a:t>Y</a:t>
                      </a:r>
                      <a:endParaRPr lang="en-US" dirty="0"/>
                    </a:p>
                  </a:txBody>
                  <a:tcPr marL="182880" anchor="ctr"/>
                </a:tc>
                <a:tc>
                  <a:txBody>
                    <a:bodyPr/>
                    <a:lstStyle/>
                    <a:p>
                      <a:r>
                        <a:rPr lang="en-US" dirty="0" smtClean="0"/>
                        <a:t>Y</a:t>
                      </a:r>
                      <a:endParaRPr lang="en-US" dirty="0"/>
                    </a:p>
                  </a:txBody>
                  <a:tcPr marL="182880" anchor="ctr"/>
                </a:tc>
                <a:tc>
                  <a:txBody>
                    <a:bodyPr/>
                    <a:lstStyle/>
                    <a:p>
                      <a:endParaRPr lang="en-US" dirty="0"/>
                    </a:p>
                  </a:txBody>
                  <a:tcPr marL="182880" anchor="ctr"/>
                </a:tc>
                <a:tc>
                  <a:txBody>
                    <a:bodyPr/>
                    <a:lstStyle/>
                    <a:p>
                      <a:r>
                        <a:rPr lang="en-US" dirty="0" smtClean="0"/>
                        <a:t>Y</a:t>
                      </a:r>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r>
                        <a:rPr lang="en-US" dirty="0" smtClean="0"/>
                        <a:t>Y</a:t>
                      </a:r>
                      <a:endParaRPr lang="en-US" dirty="0"/>
                    </a:p>
                  </a:txBody>
                  <a:tcPr marL="182880" anchor="ctr"/>
                </a:tc>
                <a:tc>
                  <a:txBody>
                    <a:bodyPr/>
                    <a:lstStyle/>
                    <a:p>
                      <a:r>
                        <a:rPr lang="en-US" dirty="0" smtClean="0"/>
                        <a:t>Y</a:t>
                      </a:r>
                      <a:endParaRPr lang="en-US" dirty="0"/>
                    </a:p>
                  </a:txBody>
                  <a:tcPr marL="182880" anchor="ctr"/>
                </a:tc>
              </a:tr>
              <a:tr h="557845">
                <a:tc>
                  <a:txBody>
                    <a:bodyPr/>
                    <a:lstStyle/>
                    <a:p>
                      <a:r>
                        <a:rPr lang="en-US" dirty="0" smtClean="0"/>
                        <a:t>In-Situ</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r>
                        <a:rPr lang="en-US" dirty="0" smtClean="0"/>
                        <a:t>Y</a:t>
                      </a:r>
                      <a:endParaRPr lang="en-US" dirty="0"/>
                    </a:p>
                  </a:txBody>
                  <a:tcPr marL="182880" anchor="ctr"/>
                </a:tc>
                <a:tc>
                  <a:txBody>
                    <a:bodyPr/>
                    <a:lstStyle/>
                    <a:p>
                      <a:r>
                        <a:rPr lang="en-US" dirty="0" smtClean="0"/>
                        <a:t>Y</a:t>
                      </a:r>
                      <a:endParaRPr lang="en-US" dirty="0"/>
                    </a:p>
                  </a:txBody>
                  <a:tcPr marL="18288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a:t>
                      </a:r>
                    </a:p>
                  </a:txBody>
                  <a:tcPr marL="182880" anchor="ctr"/>
                </a:tc>
                <a:tc>
                  <a:txBody>
                    <a:bodyPr/>
                    <a:lstStyle/>
                    <a:p>
                      <a:endParaRPr lang="en-US" dirty="0"/>
                    </a:p>
                  </a:txBody>
                  <a:tcPr marL="182880" anchor="ctr"/>
                </a:tc>
                <a:tc>
                  <a:txBody>
                    <a:bodyPr/>
                    <a:lstStyle/>
                    <a:p>
                      <a:r>
                        <a:rPr lang="en-US" dirty="0" smtClean="0"/>
                        <a:t>Y</a:t>
                      </a:r>
                      <a:endParaRPr lang="en-US" dirty="0"/>
                    </a:p>
                  </a:txBody>
                  <a:tcPr marL="182880" anchor="ctr"/>
                </a:tc>
                <a:tc>
                  <a:txBody>
                    <a:bodyPr/>
                    <a:lstStyle/>
                    <a:p>
                      <a:endParaRPr lang="en-US" dirty="0"/>
                    </a:p>
                  </a:txBody>
                  <a:tcPr marL="182880" anchor="ctr"/>
                </a:tc>
                <a:tc>
                  <a:txBody>
                    <a:bodyPr/>
                    <a:lstStyle/>
                    <a:p>
                      <a:r>
                        <a:rPr lang="en-US" dirty="0" smtClean="0"/>
                        <a:t>Y</a:t>
                      </a:r>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endParaRPr lang="en-US" dirty="0"/>
                    </a:p>
                  </a:txBody>
                  <a:tcPr marL="182880" anchor="ctr"/>
                </a:tc>
                <a:tc>
                  <a:txBody>
                    <a:bodyPr/>
                    <a:lstStyle/>
                    <a:p>
                      <a:r>
                        <a:rPr lang="en-US" dirty="0" smtClean="0"/>
                        <a:t>Y</a:t>
                      </a:r>
                      <a:endParaRPr lang="en-US" dirty="0"/>
                    </a:p>
                  </a:txBody>
                  <a:tcPr marL="182880" anchor="ctr"/>
                </a:tc>
              </a:tr>
            </a:tbl>
          </a:graphicData>
        </a:graphic>
      </p:graphicFrame>
      <p:sp>
        <p:nvSpPr>
          <p:cNvPr id="4" name="Slide Number Placeholder 3"/>
          <p:cNvSpPr>
            <a:spLocks noGrp="1"/>
          </p:cNvSpPr>
          <p:nvPr>
            <p:ph type="sldNum" sz="quarter" idx="4"/>
          </p:nvPr>
        </p:nvSpPr>
        <p:spPr/>
        <p:txBody>
          <a:bodyPr/>
          <a:lstStyle/>
          <a:p>
            <a:fld id="{EC7F667F-AF00-6748-9CC4-23BB6FFE60B1}" type="slidenum">
              <a:rPr lang="en-US" smtClean="0"/>
              <a:pPr/>
              <a:t>20</a:t>
            </a:fld>
            <a:endParaRPr lang="en-US"/>
          </a:p>
        </p:txBody>
      </p:sp>
    </p:spTree>
    <p:extLst>
      <p:ext uri="{BB962C8B-B14F-4D97-AF65-F5344CB8AC3E}">
        <p14:creationId xmlns:p14="http://schemas.microsoft.com/office/powerpoint/2010/main" val="1051491417"/>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4656668" cy="3136900"/>
          </a:xfrm>
        </p:spPr>
        <p:txBody>
          <a:bodyPr/>
          <a:lstStyle/>
          <a:p>
            <a:pPr marL="0" indent="0">
              <a:buNone/>
            </a:pPr>
            <a:r>
              <a:rPr lang="en-US" sz="2400" b="1" dirty="0" smtClean="0"/>
              <a:t>Develop</a:t>
            </a:r>
            <a:r>
              <a:rPr lang="en-US" sz="2400" b="1" dirty="0"/>
              <a:t>, evaluate, and </a:t>
            </a:r>
            <a:r>
              <a:rPr lang="en-US" sz="2400" b="1" dirty="0" smtClean="0"/>
              <a:t>refine </a:t>
            </a:r>
            <a:r>
              <a:rPr lang="en-US" sz="2400" b="1" dirty="0"/>
              <a:t>component </a:t>
            </a:r>
            <a:r>
              <a:rPr lang="en-US" sz="2400" b="1" dirty="0" smtClean="0"/>
              <a:t>and </a:t>
            </a:r>
            <a:r>
              <a:rPr lang="en-US" sz="2400" b="1" dirty="0"/>
              <a:t>end-to-end </a:t>
            </a:r>
            <a:r>
              <a:rPr lang="en-US" sz="2400" b="1" dirty="0" smtClean="0"/>
              <a:t>models</a:t>
            </a:r>
          </a:p>
          <a:p>
            <a:r>
              <a:rPr lang="en-US" sz="2400" dirty="0" smtClean="0"/>
              <a:t>Models from the literature</a:t>
            </a:r>
          </a:p>
          <a:p>
            <a:r>
              <a:rPr lang="en-US" sz="2400" dirty="0">
                <a:solidFill>
                  <a:srgbClr val="FFFFFF"/>
                </a:solidFill>
              </a:rPr>
              <a:t>Fluid models for network </a:t>
            </a:r>
            <a:r>
              <a:rPr lang="en-US" sz="2400" dirty="0" smtClean="0">
                <a:solidFill>
                  <a:srgbClr val="FFFFFF"/>
                </a:solidFill>
              </a:rPr>
              <a:t>flows</a:t>
            </a:r>
            <a:endParaRPr lang="en-US" sz="2400" dirty="0">
              <a:solidFill>
                <a:srgbClr val="FFFFFF"/>
              </a:solidFill>
            </a:endParaRPr>
          </a:p>
          <a:p>
            <a:r>
              <a:rPr lang="en-US" sz="2400" dirty="0">
                <a:solidFill>
                  <a:srgbClr val="FFFFFF"/>
                </a:solidFill>
              </a:rPr>
              <a:t>SKOPE </a:t>
            </a:r>
            <a:r>
              <a:rPr lang="en-US" sz="2400" dirty="0" smtClean="0">
                <a:solidFill>
                  <a:srgbClr val="FFFFFF"/>
                </a:solidFill>
              </a:rPr>
              <a:t>modeling </a:t>
            </a:r>
            <a:br>
              <a:rPr lang="en-US" sz="2400" dirty="0" smtClean="0">
                <a:solidFill>
                  <a:srgbClr val="FFFFFF"/>
                </a:solidFill>
              </a:rPr>
            </a:br>
            <a:r>
              <a:rPr lang="en-US" sz="2400" dirty="0" smtClean="0">
                <a:solidFill>
                  <a:srgbClr val="FFFFFF"/>
                </a:solidFill>
              </a:rPr>
              <a:t>system</a:t>
            </a:r>
            <a:endParaRPr lang="en-US" sz="2400" dirty="0">
              <a:solidFill>
                <a:srgbClr val="FFFFFF"/>
              </a:solidFill>
            </a:endParaRPr>
          </a:p>
          <a:p>
            <a:pPr lvl="1"/>
            <a:endParaRPr lang="en-US" sz="2000" dirty="0"/>
          </a:p>
        </p:txBody>
      </p:sp>
      <p:sp>
        <p:nvSpPr>
          <p:cNvPr id="4" name="Slide Number Placeholder 3"/>
          <p:cNvSpPr>
            <a:spLocks noGrp="1"/>
          </p:cNvSpPr>
          <p:nvPr>
            <p:ph type="sldNum" sz="quarter" idx="4"/>
          </p:nvPr>
        </p:nvSpPr>
        <p:spPr/>
        <p:txBody>
          <a:bodyPr/>
          <a:lstStyle/>
          <a:p>
            <a:fld id="{EC7F667F-AF00-6748-9CC4-23BB6FFE60B1}" type="slidenum">
              <a:rPr lang="en-US" smtClean="0"/>
              <a:pPr/>
              <a:t>21</a:t>
            </a:fld>
            <a:endParaRPr lang="en-US"/>
          </a:p>
        </p:txBody>
      </p:sp>
      <p:pic>
        <p:nvPicPr>
          <p:cNvPr id="5" name="Picture 4"/>
          <p:cNvPicPr>
            <a:picLocks noChangeAspect="1"/>
          </p:cNvPicPr>
          <p:nvPr/>
        </p:nvPicPr>
        <p:blipFill>
          <a:blip r:embed="rId3"/>
          <a:stretch>
            <a:fillRect/>
          </a:stretch>
        </p:blipFill>
        <p:spPr>
          <a:xfrm>
            <a:off x="3746500" y="3136900"/>
            <a:ext cx="1651000" cy="584200"/>
          </a:xfrm>
          <a:prstGeom prst="rect">
            <a:avLst/>
          </a:prstGeom>
        </p:spPr>
      </p:pic>
      <p:cxnSp>
        <p:nvCxnSpPr>
          <p:cNvPr id="7" name="Straight Connector 6"/>
          <p:cNvCxnSpPr/>
          <p:nvPr/>
        </p:nvCxnSpPr>
        <p:spPr>
          <a:xfrm flipH="1" flipV="1">
            <a:off x="4656668" y="0"/>
            <a:ext cx="0" cy="685800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0" y="3403600"/>
            <a:ext cx="9144000" cy="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a:off x="22419" y="3788837"/>
            <a:ext cx="4656668" cy="2370667"/>
          </a:xfrm>
          <a:prstGeom prst="rect">
            <a:avLst/>
          </a:prstGeom>
          <a:ln>
            <a:noFill/>
          </a:ln>
        </p:spPr>
        <p:txBody>
          <a:bodyPr/>
          <a:lstStyle>
            <a:lvl1pPr marL="342900" indent="-342900" algn="l" defTabSz="457200" rtl="0" eaLnBrk="1" latinLnBrk="0" hangingPunct="1">
              <a:spcBef>
                <a:spcPct val="20000"/>
              </a:spcBef>
              <a:buFont typeface="Arial"/>
              <a:buChar char="•"/>
              <a:defRPr sz="2800" kern="1200">
                <a:ln>
                  <a:noFill/>
                </a:ln>
                <a:solidFill>
                  <a:schemeClr val="bg1"/>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smtClean="0"/>
              <a:t>Develop and apply </a:t>
            </a:r>
            <a:br>
              <a:rPr lang="en-US" sz="2400" b="1" dirty="0" smtClean="0"/>
            </a:br>
            <a:r>
              <a:rPr lang="en-US" sz="2400" b="1" dirty="0" smtClean="0"/>
              <a:t>data-driven </a:t>
            </a:r>
            <a:br>
              <a:rPr lang="en-US" sz="2400" b="1" dirty="0" smtClean="0"/>
            </a:br>
            <a:r>
              <a:rPr lang="en-US" sz="2400" b="1" dirty="0" smtClean="0"/>
              <a:t>estimation methods</a:t>
            </a:r>
          </a:p>
          <a:p>
            <a:r>
              <a:rPr lang="en-US" sz="2400" dirty="0" smtClean="0"/>
              <a:t>Differential regression</a:t>
            </a:r>
          </a:p>
          <a:p>
            <a:r>
              <a:rPr lang="en-US" sz="2400" dirty="0" smtClean="0">
                <a:solidFill>
                  <a:srgbClr val="FFFFFF"/>
                </a:solidFill>
              </a:rPr>
              <a:t>Surrogate models</a:t>
            </a:r>
          </a:p>
          <a:p>
            <a:r>
              <a:rPr lang="en-US" sz="2400" dirty="0" smtClean="0">
                <a:solidFill>
                  <a:srgbClr val="FFFFFF"/>
                </a:solidFill>
              </a:rPr>
              <a:t>Other methods from literature</a:t>
            </a:r>
          </a:p>
          <a:p>
            <a:pPr lvl="1"/>
            <a:endParaRPr lang="en-US" sz="2000" dirty="0"/>
          </a:p>
        </p:txBody>
      </p:sp>
      <p:sp>
        <p:nvSpPr>
          <p:cNvPr id="12" name="Content Placeholder 2"/>
          <p:cNvSpPr txBox="1">
            <a:spLocks/>
          </p:cNvSpPr>
          <p:nvPr/>
        </p:nvSpPr>
        <p:spPr>
          <a:xfrm>
            <a:off x="4679087" y="12699"/>
            <a:ext cx="4464913" cy="2053168"/>
          </a:xfrm>
          <a:prstGeom prst="rect">
            <a:avLst/>
          </a:prstGeom>
          <a:ln>
            <a:noFill/>
          </a:ln>
        </p:spPr>
        <p:txBody>
          <a:bodyPr/>
          <a:lstStyle>
            <a:lvl1pPr marL="342900" indent="-342900" algn="l" defTabSz="457200" rtl="0" eaLnBrk="1" latinLnBrk="0" hangingPunct="1">
              <a:spcBef>
                <a:spcPct val="20000"/>
              </a:spcBef>
              <a:buFont typeface="Arial"/>
              <a:buChar char="•"/>
              <a:defRPr sz="2800" kern="1200">
                <a:ln>
                  <a:noFill/>
                </a:ln>
                <a:solidFill>
                  <a:schemeClr val="bg1"/>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dirty="0" smtClean="0"/>
              <a:t>Develop easy-to-use tools to provide end-users with actionable advice</a:t>
            </a:r>
          </a:p>
          <a:p>
            <a:r>
              <a:rPr lang="en-US" sz="2400" dirty="0" smtClean="0"/>
              <a:t>Runtime advisor, integrated with Globus transfer system</a:t>
            </a:r>
            <a:endParaRPr lang="en-US" sz="2400" dirty="0" smtClean="0">
              <a:solidFill>
                <a:srgbClr val="FFFFFF"/>
              </a:solidFill>
            </a:endParaRPr>
          </a:p>
          <a:p>
            <a:pPr lvl="1"/>
            <a:endParaRPr lang="en-US" sz="2000" dirty="0"/>
          </a:p>
        </p:txBody>
      </p:sp>
      <p:sp>
        <p:nvSpPr>
          <p:cNvPr id="13" name="Content Placeholder 2"/>
          <p:cNvSpPr txBox="1">
            <a:spLocks/>
          </p:cNvSpPr>
          <p:nvPr/>
        </p:nvSpPr>
        <p:spPr>
          <a:xfrm>
            <a:off x="4814558" y="4571992"/>
            <a:ext cx="4318001" cy="1719913"/>
          </a:xfrm>
          <a:prstGeom prst="rect">
            <a:avLst/>
          </a:prstGeom>
          <a:ln>
            <a:noFill/>
          </a:ln>
        </p:spPr>
        <p:txBody>
          <a:bodyPr/>
          <a:lstStyle>
            <a:lvl1pPr marL="342900" indent="-342900" algn="l" defTabSz="457200" rtl="0" eaLnBrk="1" latinLnBrk="0" hangingPunct="1">
              <a:spcBef>
                <a:spcPct val="20000"/>
              </a:spcBef>
              <a:buFont typeface="Arial"/>
              <a:buChar char="•"/>
              <a:defRPr sz="2800" kern="1200">
                <a:ln>
                  <a:noFill/>
                </a:ln>
                <a:solidFill>
                  <a:schemeClr val="bg1"/>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ro-RO" sz="2400" b="1" dirty="0">
                <a:solidFill>
                  <a:srgbClr val="FFFFFF"/>
                </a:solidFill>
              </a:rPr>
              <a:t>A</a:t>
            </a:r>
            <a:r>
              <a:rPr lang="ro-RO" sz="2400" b="1" dirty="0" smtClean="0">
                <a:solidFill>
                  <a:srgbClr val="FFFFFF"/>
                </a:solidFill>
              </a:rPr>
              <a:t>utomated </a:t>
            </a:r>
            <a:r>
              <a:rPr lang="ro-RO" sz="2400" b="1" dirty="0">
                <a:solidFill>
                  <a:srgbClr val="FFFFFF"/>
                </a:solidFill>
              </a:rPr>
              <a:t>experiments </a:t>
            </a:r>
            <a:r>
              <a:rPr lang="en-US" sz="2400" b="1" dirty="0">
                <a:solidFill>
                  <a:srgbClr val="FFFFFF"/>
                </a:solidFill>
              </a:rPr>
              <a:t>to test models and build </a:t>
            </a:r>
            <a:r>
              <a:rPr lang="en-US" sz="2400" b="1" dirty="0" smtClean="0">
                <a:solidFill>
                  <a:srgbClr val="FFFFFF"/>
                </a:solidFill>
              </a:rPr>
              <a:t>database</a:t>
            </a:r>
          </a:p>
          <a:p>
            <a:r>
              <a:rPr lang="en-US" sz="2400" dirty="0" smtClean="0">
                <a:solidFill>
                  <a:srgbClr val="FFFFFF"/>
                </a:solidFill>
              </a:rPr>
              <a:t>Experiment design</a:t>
            </a:r>
          </a:p>
          <a:p>
            <a:r>
              <a:rPr lang="en-US" sz="2400" dirty="0" err="1" smtClean="0">
                <a:solidFill>
                  <a:srgbClr val="FFFFFF"/>
                </a:solidFill>
              </a:rPr>
              <a:t>Testbeds</a:t>
            </a:r>
            <a:endParaRPr lang="en-US" sz="2400" dirty="0" smtClean="0">
              <a:solidFill>
                <a:srgbClr val="FFFFFF"/>
              </a:solidFill>
            </a:endParaRPr>
          </a:p>
          <a:p>
            <a:pPr marL="0" indent="0">
              <a:buNone/>
            </a:pPr>
            <a:endParaRPr lang="en-US" sz="2400" dirty="0" smtClean="0">
              <a:solidFill>
                <a:srgbClr val="FFFFFF"/>
              </a:solidFill>
            </a:endParaRPr>
          </a:p>
          <a:p>
            <a:pPr lvl="1"/>
            <a:endParaRPr lang="en-US" sz="2000" dirty="0">
              <a:solidFill>
                <a:srgbClr val="FFFFFF"/>
              </a:solidFill>
            </a:endParaRPr>
          </a:p>
        </p:txBody>
      </p:sp>
      <p:pic>
        <p:nvPicPr>
          <p:cNvPr id="14" name="Picture 13" descr="BigPicture Black BG.pdf"/>
          <p:cNvPicPr>
            <a:picLocks noChangeAspect="1"/>
          </p:cNvPicPr>
          <p:nvPr/>
        </p:nvPicPr>
        <p:blipFill rotWithShape="1">
          <a:blip r:embed="rId4" cstate="print">
            <a:extLst>
              <a:ext uri="{28A0092B-C50C-407E-A947-70E740481C1C}">
                <a14:useLocalDpi xmlns:a14="http://schemas.microsoft.com/office/drawing/2010/main"/>
              </a:ext>
            </a:extLst>
          </a:blip>
          <a:srcRect l="10505" t="9121" r="7346" b="10098"/>
          <a:stretch/>
        </p:blipFill>
        <p:spPr>
          <a:xfrm>
            <a:off x="3048829" y="2249448"/>
            <a:ext cx="3226663" cy="2308304"/>
          </a:xfrm>
          <a:prstGeom prst="rect">
            <a:avLst/>
          </a:prstGeom>
        </p:spPr>
      </p:pic>
    </p:spTree>
    <p:extLst>
      <p:ext uri="{BB962C8B-B14F-4D97-AF65-F5344CB8AC3E}">
        <p14:creationId xmlns:p14="http://schemas.microsoft.com/office/powerpoint/2010/main" val="551272090"/>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6" name="Straight Connector 5"/>
          <p:cNvCxnSpPr>
            <a:cxnSpLocks noChangeShapeType="1"/>
          </p:cNvCxnSpPr>
          <p:nvPr/>
        </p:nvCxnSpPr>
        <p:spPr bwMode="auto">
          <a:xfrm>
            <a:off x="2485039" y="2434698"/>
            <a:ext cx="6477000" cy="0"/>
          </a:xfrm>
          <a:prstGeom prst="line">
            <a:avLst/>
          </a:prstGeom>
          <a:noFill/>
          <a:ln w="38100" cmpd="sng">
            <a:solidFill>
              <a:srgbClr val="FF0000"/>
            </a:solidFill>
            <a:prstDash val="dash"/>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US" dirty="0" smtClean="0"/>
              <a:t>Overview</a:t>
            </a:r>
            <a:endParaRPr lang="en-US" dirty="0"/>
          </a:p>
        </p:txBody>
      </p:sp>
      <p:sp>
        <p:nvSpPr>
          <p:cNvPr id="279" name="AutoShape 12"/>
          <p:cNvSpPr>
            <a:spLocks noChangeArrowheads="1"/>
          </p:cNvSpPr>
          <p:nvPr/>
        </p:nvSpPr>
        <p:spPr bwMode="auto">
          <a:xfrm>
            <a:off x="2939071" y="122238"/>
            <a:ext cx="3786179" cy="2209800"/>
          </a:xfrm>
          <a:prstGeom prst="roundRect">
            <a:avLst>
              <a:gd name="adj" fmla="val 12070"/>
            </a:avLst>
          </a:prstGeom>
          <a:solidFill>
            <a:schemeClr val="accent2">
              <a:lumMod val="40000"/>
              <a:lumOff val="60000"/>
            </a:schemeClr>
          </a:solidFill>
          <a:ln>
            <a:headEnd/>
            <a:tailEnd/>
          </a:ln>
        </p:spPr>
        <p:style>
          <a:lnRef idx="2">
            <a:schemeClr val="accent2"/>
          </a:lnRef>
          <a:fillRef idx="1">
            <a:schemeClr val="lt1"/>
          </a:fillRef>
          <a:effectRef idx="0">
            <a:schemeClr val="accent2"/>
          </a:effectRef>
          <a:fontRef idx="minor">
            <a:schemeClr val="dk1"/>
          </a:fontRef>
        </p:style>
        <p:txBody>
          <a:bodyPr/>
          <a:lstStyle/>
          <a:p>
            <a:pPr algn="ctr" defTabSz="914400" fontAlgn="base">
              <a:spcBef>
                <a:spcPct val="0"/>
              </a:spcBef>
              <a:spcAft>
                <a:spcPct val="0"/>
              </a:spcAft>
              <a:defRPr/>
            </a:pPr>
            <a:r>
              <a:rPr lang="en-US" dirty="0">
                <a:solidFill>
                  <a:prstClr val="black"/>
                </a:solidFill>
                <a:latin typeface="Helvetica Neue"/>
                <a:ea typeface="ＭＳ Ｐゴシック"/>
                <a:cs typeface="Helvetica Neue"/>
              </a:rPr>
              <a:t>Input</a:t>
            </a:r>
          </a:p>
        </p:txBody>
      </p:sp>
      <p:sp>
        <p:nvSpPr>
          <p:cNvPr id="280" name="AutoShape 12"/>
          <p:cNvSpPr>
            <a:spLocks noChangeArrowheads="1"/>
          </p:cNvSpPr>
          <p:nvPr/>
        </p:nvSpPr>
        <p:spPr bwMode="auto">
          <a:xfrm>
            <a:off x="6977671" y="122238"/>
            <a:ext cx="2057400" cy="2209800"/>
          </a:xfrm>
          <a:prstGeom prst="roundRect">
            <a:avLst>
              <a:gd name="adj" fmla="val 16667"/>
            </a:avLst>
          </a:prstGeom>
          <a:solidFill>
            <a:schemeClr val="accent2">
              <a:lumMod val="40000"/>
              <a:lumOff val="60000"/>
            </a:schemeClr>
          </a:solidFill>
          <a:ln>
            <a:headEnd/>
            <a:tailEnd/>
          </a:ln>
        </p:spPr>
        <p:style>
          <a:lnRef idx="2">
            <a:schemeClr val="accent2"/>
          </a:lnRef>
          <a:fillRef idx="1">
            <a:schemeClr val="lt1"/>
          </a:fillRef>
          <a:effectRef idx="0">
            <a:schemeClr val="accent2"/>
          </a:effectRef>
          <a:fontRef idx="minor">
            <a:schemeClr val="dk1"/>
          </a:fontRef>
        </p:style>
        <p:txBody>
          <a:bodyPr/>
          <a:lstStyle/>
          <a:p>
            <a:pPr algn="ctr" defTabSz="914400" fontAlgn="base">
              <a:spcBef>
                <a:spcPct val="0"/>
              </a:spcBef>
              <a:spcAft>
                <a:spcPct val="0"/>
              </a:spcAft>
              <a:defRPr/>
            </a:pPr>
            <a:r>
              <a:rPr lang="en-US" dirty="0">
                <a:solidFill>
                  <a:prstClr val="black"/>
                </a:solidFill>
                <a:latin typeface="Helvetica Neue"/>
                <a:ea typeface="ＭＳ Ｐゴシック"/>
                <a:cs typeface="Helvetica Neue"/>
              </a:rPr>
              <a:t>Output</a:t>
            </a:r>
          </a:p>
        </p:txBody>
      </p:sp>
      <p:sp>
        <p:nvSpPr>
          <p:cNvPr id="281" name="AutoShape 4"/>
          <p:cNvSpPr>
            <a:spLocks/>
          </p:cNvSpPr>
          <p:nvPr/>
        </p:nvSpPr>
        <p:spPr bwMode="auto">
          <a:xfrm rot="5400000">
            <a:off x="3915200" y="1441179"/>
            <a:ext cx="486142" cy="1219200"/>
          </a:xfrm>
          <a:prstGeom prst="roundRect">
            <a:avLst>
              <a:gd name="adj" fmla="val 218"/>
            </a:avLst>
          </a:prstGeom>
          <a:solidFill>
            <a:srgbClr val="CCFF99"/>
          </a:solidFill>
          <a:ln w="9360">
            <a:solidFill>
              <a:srgbClr val="000000"/>
            </a:solidFill>
            <a:miter lim="800000"/>
            <a:headEnd/>
            <a:tailEnd type="triangle" w="med" len="med"/>
          </a:ln>
        </p:spPr>
        <p:txBody>
          <a:bodyPr rot="10800000" vert="eaVert" lIns="27360" tIns="27360" rIns="27360" bIns="27360" anchor="ctr" anchorCtr="1">
            <a:spAutoFit/>
          </a:bodyPr>
          <a:lstStyle/>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altLang="zh-CN" sz="1400" dirty="0">
                <a:solidFill>
                  <a:srgbClr val="000000"/>
                </a:solidFill>
                <a:latin typeface="Helvetica Neue"/>
                <a:ea typeface="SimSun" charset="0"/>
                <a:cs typeface="Helvetica Neue"/>
              </a:rPr>
              <a:t>Code </a:t>
            </a:r>
            <a:r>
              <a:rPr lang="de-DE" altLang="zh-CN" sz="1400" dirty="0" err="1" smtClean="0">
                <a:solidFill>
                  <a:srgbClr val="000000"/>
                </a:solidFill>
                <a:latin typeface="Helvetica Neue"/>
                <a:ea typeface="SimSun" charset="0"/>
                <a:cs typeface="Helvetica Neue"/>
              </a:rPr>
              <a:t>skeletons</a:t>
            </a:r>
            <a:endParaRPr lang="de-DE" sz="1400" dirty="0">
              <a:solidFill>
                <a:srgbClr val="000000"/>
              </a:solidFill>
              <a:latin typeface="Helvetica Neue"/>
              <a:ea typeface="ＭＳ Ｐゴシック" charset="0"/>
              <a:cs typeface="Helvetica Neue"/>
            </a:endParaRPr>
          </a:p>
        </p:txBody>
      </p:sp>
      <p:sp>
        <p:nvSpPr>
          <p:cNvPr id="282" name="AutoShape 5"/>
          <p:cNvSpPr>
            <a:spLocks noChangeArrowheads="1"/>
          </p:cNvSpPr>
          <p:nvPr/>
        </p:nvSpPr>
        <p:spPr bwMode="auto">
          <a:xfrm>
            <a:off x="3548671" y="2560638"/>
            <a:ext cx="1219200" cy="381000"/>
          </a:xfrm>
          <a:prstGeom prst="roundRect">
            <a:avLst>
              <a:gd name="adj" fmla="val 16667"/>
            </a:avLst>
          </a:prstGeom>
          <a:ln w="38100" cmpd="sng">
            <a:solidFill>
              <a:schemeClr val="accent5">
                <a:lumMod val="75000"/>
              </a:schemeClr>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defTabSz="914400" fontAlgn="base">
              <a:spcBef>
                <a:spcPct val="0"/>
              </a:spcBef>
              <a:spcAft>
                <a:spcPct val="0"/>
              </a:spcAft>
              <a:defRPr/>
            </a:pPr>
            <a:r>
              <a:rPr lang="en-US" dirty="0">
                <a:solidFill>
                  <a:prstClr val="white"/>
                </a:solidFill>
                <a:latin typeface="Helvetica Neue"/>
                <a:ea typeface="ＭＳ Ｐゴシック"/>
                <a:cs typeface="Helvetica Neue"/>
              </a:rPr>
              <a:t>Parser</a:t>
            </a:r>
          </a:p>
        </p:txBody>
      </p:sp>
      <p:sp>
        <p:nvSpPr>
          <p:cNvPr id="283" name="AutoShape 6"/>
          <p:cNvSpPr>
            <a:spLocks/>
          </p:cNvSpPr>
          <p:nvPr/>
        </p:nvSpPr>
        <p:spPr bwMode="auto">
          <a:xfrm rot="5400000">
            <a:off x="3808272" y="2530475"/>
            <a:ext cx="701585" cy="2132013"/>
          </a:xfrm>
          <a:prstGeom prst="roundRect">
            <a:avLst>
              <a:gd name="adj" fmla="val 218"/>
            </a:avLst>
          </a:prstGeom>
          <a:ln>
            <a:headEnd/>
            <a:tailEnd type="triangle" w="med" len="med"/>
          </a:ln>
        </p:spPr>
        <p:style>
          <a:lnRef idx="1">
            <a:schemeClr val="accent3"/>
          </a:lnRef>
          <a:fillRef idx="2">
            <a:schemeClr val="accent3"/>
          </a:fillRef>
          <a:effectRef idx="1">
            <a:schemeClr val="accent3"/>
          </a:effectRef>
          <a:fontRef idx="minor">
            <a:schemeClr val="dk1"/>
          </a:fontRef>
        </p:style>
        <p:txBody>
          <a:bodyPr rot="10800000" vert="eaVert" lIns="27360" tIns="27360" rIns="27360" bIns="27360" anchor="ctr" anchorCtr="1">
            <a:spAutoFit/>
          </a:bodyPr>
          <a:lstStyle/>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altLang="zh-CN" sz="1400" dirty="0">
                <a:solidFill>
                  <a:srgbClr val="000000"/>
                </a:solidFill>
                <a:latin typeface="Helvetica Neue"/>
                <a:ea typeface="SimSun" charset="0"/>
                <a:cs typeface="Helvetica Neue"/>
              </a:rPr>
              <a:t>Per-</a:t>
            </a:r>
            <a:r>
              <a:rPr lang="de-DE" altLang="zh-CN" sz="1400" dirty="0" err="1">
                <a:solidFill>
                  <a:srgbClr val="000000"/>
                </a:solidFill>
                <a:latin typeface="Helvetica Neue"/>
                <a:ea typeface="SimSun" charset="0"/>
                <a:cs typeface="Helvetica Neue"/>
              </a:rPr>
              <a:t>function</a:t>
            </a:r>
            <a:endParaRPr lang="de-DE" altLang="zh-CN" sz="1400" dirty="0">
              <a:solidFill>
                <a:srgbClr val="000000"/>
              </a:solidFill>
              <a:latin typeface="Helvetica Neue"/>
              <a:ea typeface="SimSun" charset="0"/>
              <a:cs typeface="Helvetica Neue"/>
            </a:endParaRPr>
          </a:p>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altLang="zh-CN" sz="1400" dirty="0">
                <a:solidFill>
                  <a:srgbClr val="000000"/>
                </a:solidFill>
                <a:latin typeface="Helvetica Neue"/>
                <a:ea typeface="SimSun" charset="0"/>
                <a:cs typeface="Helvetica Neue"/>
              </a:rPr>
              <a:t>i</a:t>
            </a:r>
            <a:r>
              <a:rPr lang="de-DE" altLang="zh-CN" sz="1400" dirty="0" smtClean="0">
                <a:solidFill>
                  <a:srgbClr val="000000"/>
                </a:solidFill>
                <a:latin typeface="Helvetica Neue"/>
                <a:ea typeface="SimSun" charset="0"/>
                <a:cs typeface="Helvetica Neue"/>
              </a:rPr>
              <a:t>ntermediate </a:t>
            </a:r>
            <a:r>
              <a:rPr lang="de-DE" altLang="zh-CN" sz="1400" dirty="0" err="1" smtClean="0">
                <a:solidFill>
                  <a:srgbClr val="000000"/>
                </a:solidFill>
                <a:latin typeface="Helvetica Neue"/>
                <a:ea typeface="SimSun" charset="0"/>
                <a:cs typeface="Helvetica Neue"/>
              </a:rPr>
              <a:t>repr</a:t>
            </a:r>
            <a:r>
              <a:rPr lang="de-DE" altLang="zh-CN" sz="1400" dirty="0" smtClean="0">
                <a:solidFill>
                  <a:srgbClr val="000000"/>
                </a:solidFill>
                <a:latin typeface="Helvetica Neue"/>
                <a:ea typeface="SimSun" charset="0"/>
                <a:cs typeface="Helvetica Neue"/>
              </a:rPr>
              <a:t>.</a:t>
            </a:r>
            <a:endParaRPr lang="de-DE" altLang="zh-CN" sz="1400" dirty="0">
              <a:solidFill>
                <a:srgbClr val="000000"/>
              </a:solidFill>
              <a:latin typeface="Helvetica Neue"/>
              <a:ea typeface="SimSun" charset="0"/>
              <a:cs typeface="Helvetica Neue"/>
            </a:endParaRPr>
          </a:p>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altLang="zh-CN" sz="1400" dirty="0">
                <a:solidFill>
                  <a:srgbClr val="000000"/>
                </a:solidFill>
                <a:latin typeface="Helvetica Neue"/>
                <a:ea typeface="SimSun" charset="0"/>
                <a:cs typeface="Helvetica Neue"/>
              </a:rPr>
              <a:t>(Block Skeleton </a:t>
            </a:r>
            <a:r>
              <a:rPr lang="de-DE" altLang="zh-CN" sz="1400" dirty="0" err="1">
                <a:solidFill>
                  <a:srgbClr val="000000"/>
                </a:solidFill>
                <a:latin typeface="Helvetica Neue"/>
                <a:ea typeface="SimSun" charset="0"/>
                <a:cs typeface="Helvetica Neue"/>
              </a:rPr>
              <a:t>Trees</a:t>
            </a:r>
            <a:r>
              <a:rPr lang="de-DE" altLang="zh-CN" sz="1400" dirty="0">
                <a:solidFill>
                  <a:srgbClr val="000000"/>
                </a:solidFill>
                <a:latin typeface="Helvetica Neue"/>
                <a:ea typeface="SimSun" charset="0"/>
                <a:cs typeface="Helvetica Neue"/>
              </a:rPr>
              <a:t>)</a:t>
            </a:r>
            <a:endParaRPr lang="de-DE" sz="1400" dirty="0">
              <a:solidFill>
                <a:srgbClr val="000000"/>
              </a:solidFill>
              <a:latin typeface="Helvetica Neue"/>
              <a:ea typeface="ＭＳ Ｐゴシック"/>
              <a:cs typeface="Helvetica Neue"/>
            </a:endParaRPr>
          </a:p>
        </p:txBody>
      </p:sp>
      <p:sp>
        <p:nvSpPr>
          <p:cNvPr id="284" name="AutoShape 7"/>
          <p:cNvSpPr>
            <a:spLocks noChangeArrowheads="1"/>
          </p:cNvSpPr>
          <p:nvPr/>
        </p:nvSpPr>
        <p:spPr bwMode="auto">
          <a:xfrm>
            <a:off x="3243871" y="6142038"/>
            <a:ext cx="1828800" cy="609600"/>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4400" fontAlgn="base">
              <a:spcBef>
                <a:spcPct val="0"/>
              </a:spcBef>
              <a:spcAft>
                <a:spcPct val="0"/>
              </a:spcAft>
              <a:defRPr/>
            </a:pPr>
            <a:r>
              <a:rPr lang="en-US" dirty="0">
                <a:solidFill>
                  <a:prstClr val="white"/>
                </a:solidFill>
                <a:latin typeface="Helvetica Neue"/>
                <a:ea typeface="ＭＳ Ｐゴシック"/>
                <a:cs typeface="Helvetica Neue"/>
              </a:rPr>
              <a:t>Transformation </a:t>
            </a:r>
            <a:r>
              <a:rPr lang="en-US" dirty="0" smtClean="0">
                <a:solidFill>
                  <a:prstClr val="white"/>
                </a:solidFill>
                <a:latin typeface="Helvetica Neue"/>
                <a:ea typeface="ＭＳ Ｐゴシック"/>
                <a:cs typeface="Helvetica Neue"/>
              </a:rPr>
              <a:t>engine</a:t>
            </a:r>
            <a:endParaRPr lang="en-US" dirty="0">
              <a:solidFill>
                <a:prstClr val="white"/>
              </a:solidFill>
              <a:latin typeface="Helvetica Neue"/>
              <a:ea typeface="ＭＳ Ｐゴシック"/>
              <a:cs typeface="Helvetica Neue"/>
            </a:endParaRPr>
          </a:p>
        </p:txBody>
      </p:sp>
      <p:sp>
        <p:nvSpPr>
          <p:cNvPr id="285" name="AutoShape 8"/>
          <p:cNvSpPr>
            <a:spLocks noChangeArrowheads="1"/>
          </p:cNvSpPr>
          <p:nvPr/>
        </p:nvSpPr>
        <p:spPr bwMode="auto">
          <a:xfrm>
            <a:off x="3167671" y="4264025"/>
            <a:ext cx="1981200" cy="609600"/>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4400" fontAlgn="base">
              <a:spcBef>
                <a:spcPct val="0"/>
              </a:spcBef>
              <a:spcAft>
                <a:spcPct val="0"/>
              </a:spcAft>
              <a:defRPr/>
            </a:pPr>
            <a:r>
              <a:rPr lang="en-US" dirty="0">
                <a:solidFill>
                  <a:prstClr val="white"/>
                </a:solidFill>
                <a:latin typeface="Helvetica Neue"/>
                <a:ea typeface="ＭＳ Ｐゴシック"/>
                <a:cs typeface="Helvetica Neue"/>
              </a:rPr>
              <a:t>Behavior </a:t>
            </a:r>
            <a:r>
              <a:rPr lang="en-US" dirty="0" smtClean="0">
                <a:solidFill>
                  <a:prstClr val="white"/>
                </a:solidFill>
                <a:latin typeface="Helvetica Neue"/>
                <a:ea typeface="ＭＳ Ｐゴシック"/>
                <a:cs typeface="Helvetica Neue"/>
              </a:rPr>
              <a:t>modeling </a:t>
            </a:r>
            <a:r>
              <a:rPr lang="en-US" dirty="0">
                <a:solidFill>
                  <a:prstClr val="white"/>
                </a:solidFill>
                <a:latin typeface="Helvetica Neue"/>
                <a:ea typeface="ＭＳ Ｐゴシック"/>
                <a:cs typeface="Helvetica Neue"/>
              </a:rPr>
              <a:t>e</a:t>
            </a:r>
            <a:r>
              <a:rPr lang="en-US" dirty="0" smtClean="0">
                <a:solidFill>
                  <a:prstClr val="white"/>
                </a:solidFill>
                <a:latin typeface="Helvetica Neue"/>
                <a:ea typeface="ＭＳ Ｐゴシック"/>
                <a:cs typeface="Helvetica Neue"/>
              </a:rPr>
              <a:t>ngine</a:t>
            </a:r>
            <a:endParaRPr lang="en-US" dirty="0">
              <a:solidFill>
                <a:prstClr val="white"/>
              </a:solidFill>
              <a:latin typeface="Helvetica Neue"/>
              <a:ea typeface="ＭＳ Ｐゴシック"/>
              <a:cs typeface="Helvetica Neue"/>
            </a:endParaRPr>
          </a:p>
        </p:txBody>
      </p:sp>
      <p:sp>
        <p:nvSpPr>
          <p:cNvPr id="286" name="AutoShape 9"/>
          <p:cNvSpPr>
            <a:spLocks/>
          </p:cNvSpPr>
          <p:nvPr/>
        </p:nvSpPr>
        <p:spPr bwMode="auto">
          <a:xfrm rot="5400000">
            <a:off x="3807478" y="4416664"/>
            <a:ext cx="701585" cy="2286000"/>
          </a:xfrm>
          <a:prstGeom prst="roundRect">
            <a:avLst>
              <a:gd name="adj" fmla="val 218"/>
            </a:avLst>
          </a:prstGeom>
          <a:ln>
            <a:headEnd/>
            <a:tailEnd type="triangle" w="med" len="med"/>
          </a:ln>
        </p:spPr>
        <p:style>
          <a:lnRef idx="1">
            <a:schemeClr val="accent3"/>
          </a:lnRef>
          <a:fillRef idx="2">
            <a:schemeClr val="accent3"/>
          </a:fillRef>
          <a:effectRef idx="1">
            <a:schemeClr val="accent3"/>
          </a:effectRef>
          <a:fontRef idx="minor">
            <a:schemeClr val="dk1"/>
          </a:fontRef>
        </p:style>
        <p:txBody>
          <a:bodyPr rot="10800000" vert="eaVert" lIns="27360" tIns="27360" rIns="27360" bIns="27360" anchor="ctr" anchorCtr="1">
            <a:spAutoFit/>
          </a:bodyPr>
          <a:lstStyle/>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altLang="zh-CN" sz="1400" dirty="0" err="1">
                <a:solidFill>
                  <a:srgbClr val="000000"/>
                </a:solidFill>
                <a:latin typeface="Helvetica Neue"/>
                <a:ea typeface="SimSun" charset="0"/>
                <a:cs typeface="Helvetica Neue"/>
              </a:rPr>
              <a:t>Execution-based</a:t>
            </a:r>
            <a:endParaRPr lang="de-DE" altLang="zh-CN" sz="1400" dirty="0">
              <a:solidFill>
                <a:srgbClr val="000000"/>
              </a:solidFill>
              <a:latin typeface="Helvetica Neue"/>
              <a:ea typeface="SimSun" charset="0"/>
              <a:cs typeface="Helvetica Neue"/>
            </a:endParaRPr>
          </a:p>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altLang="zh-CN" sz="1400" dirty="0">
                <a:solidFill>
                  <a:srgbClr val="000000"/>
                </a:solidFill>
                <a:latin typeface="Helvetica Neue"/>
                <a:ea typeface="SimSun" charset="0"/>
                <a:cs typeface="Helvetica Neue"/>
              </a:rPr>
              <a:t>i</a:t>
            </a:r>
            <a:r>
              <a:rPr lang="de-DE" altLang="zh-CN" sz="1400" dirty="0" smtClean="0">
                <a:solidFill>
                  <a:srgbClr val="000000"/>
                </a:solidFill>
                <a:latin typeface="Helvetica Neue"/>
                <a:ea typeface="SimSun" charset="0"/>
                <a:cs typeface="Helvetica Neue"/>
              </a:rPr>
              <a:t>ntermediate </a:t>
            </a:r>
            <a:r>
              <a:rPr lang="de-DE" altLang="zh-CN" sz="1400" dirty="0" err="1" smtClean="0">
                <a:solidFill>
                  <a:srgbClr val="000000"/>
                </a:solidFill>
                <a:latin typeface="Helvetica Neue"/>
                <a:ea typeface="SimSun" charset="0"/>
                <a:cs typeface="Helvetica Neue"/>
              </a:rPr>
              <a:t>repr</a:t>
            </a:r>
            <a:r>
              <a:rPr lang="de-DE" altLang="zh-CN" sz="1400" dirty="0" smtClean="0">
                <a:solidFill>
                  <a:srgbClr val="000000"/>
                </a:solidFill>
                <a:latin typeface="Helvetica Neue"/>
                <a:ea typeface="SimSun" charset="0"/>
                <a:cs typeface="Helvetica Neue"/>
              </a:rPr>
              <a:t>.</a:t>
            </a:r>
            <a:endParaRPr lang="de-DE" altLang="zh-CN" sz="1400" dirty="0">
              <a:solidFill>
                <a:srgbClr val="000000"/>
              </a:solidFill>
              <a:latin typeface="Helvetica Neue"/>
              <a:ea typeface="SimSun" charset="0"/>
              <a:cs typeface="Helvetica Neue"/>
            </a:endParaRPr>
          </a:p>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altLang="zh-CN" sz="1400" dirty="0" smtClean="0">
                <a:solidFill>
                  <a:srgbClr val="000000"/>
                </a:solidFill>
                <a:latin typeface="Helvetica Neue"/>
                <a:ea typeface="SimSun" charset="0"/>
                <a:cs typeface="Helvetica Neue"/>
              </a:rPr>
              <a:t>(</a:t>
            </a:r>
            <a:r>
              <a:rPr lang="de-DE" altLang="zh-CN" sz="1400" dirty="0" err="1" smtClean="0">
                <a:solidFill>
                  <a:srgbClr val="000000"/>
                </a:solidFill>
                <a:latin typeface="Helvetica Neue"/>
                <a:ea typeface="SimSun" charset="0"/>
                <a:cs typeface="Helvetica Neue"/>
              </a:rPr>
              <a:t>Bayesian</a:t>
            </a:r>
            <a:r>
              <a:rPr lang="de-DE" altLang="zh-CN" sz="1400" dirty="0" smtClean="0">
                <a:solidFill>
                  <a:srgbClr val="000000"/>
                </a:solidFill>
                <a:latin typeface="Helvetica Neue"/>
                <a:ea typeface="SimSun" charset="0"/>
                <a:cs typeface="Helvetica Neue"/>
              </a:rPr>
              <a:t> </a:t>
            </a:r>
            <a:r>
              <a:rPr lang="de-DE" altLang="zh-CN" sz="1400" dirty="0" err="1">
                <a:solidFill>
                  <a:srgbClr val="000000"/>
                </a:solidFill>
                <a:latin typeface="Helvetica Neue"/>
                <a:ea typeface="SimSun" charset="0"/>
                <a:cs typeface="Helvetica Neue"/>
              </a:rPr>
              <a:t>e</a:t>
            </a:r>
            <a:r>
              <a:rPr lang="de-DE" altLang="zh-CN" sz="1400" dirty="0" err="1" smtClean="0">
                <a:solidFill>
                  <a:srgbClr val="000000"/>
                </a:solidFill>
                <a:latin typeface="Helvetica Neue"/>
                <a:ea typeface="SimSun" charset="0"/>
                <a:cs typeface="Helvetica Neue"/>
              </a:rPr>
              <a:t>xecution</a:t>
            </a:r>
            <a:r>
              <a:rPr lang="de-DE" altLang="zh-CN" sz="1400" dirty="0" smtClean="0">
                <a:solidFill>
                  <a:srgbClr val="000000"/>
                </a:solidFill>
                <a:latin typeface="Helvetica Neue"/>
                <a:ea typeface="SimSun" charset="0"/>
                <a:cs typeface="Helvetica Neue"/>
              </a:rPr>
              <a:t> </a:t>
            </a:r>
            <a:r>
              <a:rPr lang="de-DE" altLang="zh-CN" sz="1400" dirty="0" err="1" smtClean="0">
                <a:solidFill>
                  <a:srgbClr val="000000"/>
                </a:solidFill>
                <a:latin typeface="Helvetica Neue"/>
                <a:ea typeface="SimSun" charset="0"/>
                <a:cs typeface="Helvetica Neue"/>
              </a:rPr>
              <a:t>tree</a:t>
            </a:r>
            <a:r>
              <a:rPr lang="de-DE" altLang="zh-CN" sz="1400" dirty="0">
                <a:solidFill>
                  <a:srgbClr val="000000"/>
                </a:solidFill>
                <a:latin typeface="Helvetica Neue"/>
                <a:ea typeface="SimSun" charset="0"/>
                <a:cs typeface="Helvetica Neue"/>
              </a:rPr>
              <a:t>)</a:t>
            </a:r>
            <a:endParaRPr lang="de-DE" sz="1400" dirty="0">
              <a:solidFill>
                <a:srgbClr val="000000"/>
              </a:solidFill>
              <a:latin typeface="Helvetica Neue"/>
              <a:ea typeface="ＭＳ Ｐゴシック"/>
              <a:cs typeface="Helvetica Neue"/>
            </a:endParaRPr>
          </a:p>
        </p:txBody>
      </p:sp>
      <p:sp>
        <p:nvSpPr>
          <p:cNvPr id="287" name="AutoShape 10"/>
          <p:cNvSpPr>
            <a:spLocks/>
          </p:cNvSpPr>
          <p:nvPr/>
        </p:nvSpPr>
        <p:spPr bwMode="auto">
          <a:xfrm rot="5400000">
            <a:off x="7654785" y="5495926"/>
            <a:ext cx="701585" cy="1903412"/>
          </a:xfrm>
          <a:prstGeom prst="roundRect">
            <a:avLst>
              <a:gd name="adj" fmla="val 218"/>
            </a:avLst>
          </a:prstGeom>
          <a:ln>
            <a:headEnd/>
            <a:tailEnd type="triangle" w="med" len="med"/>
          </a:ln>
        </p:spPr>
        <p:style>
          <a:lnRef idx="1">
            <a:schemeClr val="accent3"/>
          </a:lnRef>
          <a:fillRef idx="2">
            <a:schemeClr val="accent3"/>
          </a:fillRef>
          <a:effectRef idx="1">
            <a:schemeClr val="accent3"/>
          </a:effectRef>
          <a:fontRef idx="minor">
            <a:schemeClr val="dk1"/>
          </a:fontRef>
        </p:style>
        <p:txBody>
          <a:bodyPr rot="10800000" vert="eaVert" lIns="27360" tIns="27360" rIns="27360" bIns="27360" anchor="ctr" anchorCtr="1">
            <a:spAutoFit/>
          </a:bodyPr>
          <a:lstStyle/>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altLang="zh-CN" sz="1400" dirty="0" err="1">
                <a:solidFill>
                  <a:srgbClr val="000000"/>
                </a:solidFill>
                <a:latin typeface="Helvetica Neue"/>
                <a:ea typeface="SimSun" charset="0"/>
                <a:cs typeface="Helvetica Neue"/>
              </a:rPr>
              <a:t>Transformed</a:t>
            </a:r>
            <a:endParaRPr lang="de-DE" altLang="zh-CN" sz="1400" dirty="0">
              <a:solidFill>
                <a:srgbClr val="000000"/>
              </a:solidFill>
              <a:latin typeface="Helvetica Neue"/>
              <a:ea typeface="SimSun" charset="0"/>
              <a:cs typeface="Helvetica Neue"/>
            </a:endParaRPr>
          </a:p>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altLang="zh-CN" sz="1400" dirty="0" err="1">
                <a:solidFill>
                  <a:srgbClr val="000000"/>
                </a:solidFill>
                <a:latin typeface="Helvetica Neue"/>
                <a:ea typeface="SimSun" charset="0"/>
                <a:cs typeface="Helvetica Neue"/>
              </a:rPr>
              <a:t>Bayesian</a:t>
            </a:r>
            <a:r>
              <a:rPr lang="de-DE" altLang="zh-CN" sz="1400" dirty="0">
                <a:solidFill>
                  <a:srgbClr val="000000"/>
                </a:solidFill>
                <a:latin typeface="Helvetica Neue"/>
                <a:ea typeface="SimSun" charset="0"/>
                <a:cs typeface="Helvetica Neue"/>
              </a:rPr>
              <a:t> </a:t>
            </a:r>
            <a:r>
              <a:rPr lang="de-DE" altLang="zh-CN" sz="1400" dirty="0" err="1" smtClean="0">
                <a:solidFill>
                  <a:srgbClr val="000000"/>
                </a:solidFill>
                <a:latin typeface="Helvetica Neue"/>
                <a:ea typeface="SimSun" charset="0"/>
                <a:cs typeface="Helvetica Neue"/>
              </a:rPr>
              <a:t>execution</a:t>
            </a:r>
            <a:r>
              <a:rPr lang="de-DE" altLang="zh-CN" sz="1400" dirty="0" smtClean="0">
                <a:solidFill>
                  <a:srgbClr val="000000"/>
                </a:solidFill>
                <a:latin typeface="Helvetica Neue"/>
                <a:ea typeface="SimSun" charset="0"/>
                <a:cs typeface="Helvetica Neue"/>
              </a:rPr>
              <a:t> </a:t>
            </a:r>
            <a:r>
              <a:rPr lang="de-DE" altLang="zh-CN" sz="1400" dirty="0" err="1" smtClean="0">
                <a:solidFill>
                  <a:srgbClr val="000000"/>
                </a:solidFill>
                <a:latin typeface="Helvetica Neue"/>
                <a:ea typeface="SimSun" charset="0"/>
                <a:cs typeface="Helvetica Neue"/>
              </a:rPr>
              <a:t>tree</a:t>
            </a:r>
            <a:endParaRPr lang="de-DE" sz="1400" dirty="0">
              <a:solidFill>
                <a:srgbClr val="000000"/>
              </a:solidFill>
              <a:latin typeface="Helvetica Neue"/>
              <a:ea typeface="ＭＳ Ｐゴシック"/>
              <a:cs typeface="Helvetica Neue"/>
            </a:endParaRPr>
          </a:p>
        </p:txBody>
      </p:sp>
      <p:sp>
        <p:nvSpPr>
          <p:cNvPr id="288" name="AutoShape 11"/>
          <p:cNvSpPr>
            <a:spLocks noChangeArrowheads="1"/>
          </p:cNvSpPr>
          <p:nvPr/>
        </p:nvSpPr>
        <p:spPr bwMode="auto">
          <a:xfrm>
            <a:off x="7053871" y="5303838"/>
            <a:ext cx="1905000" cy="533400"/>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4400" fontAlgn="base">
              <a:spcBef>
                <a:spcPct val="0"/>
              </a:spcBef>
              <a:spcAft>
                <a:spcPct val="0"/>
              </a:spcAft>
              <a:defRPr/>
            </a:pPr>
            <a:r>
              <a:rPr lang="en-US" dirty="0">
                <a:solidFill>
                  <a:prstClr val="white"/>
                </a:solidFill>
                <a:latin typeface="Helvetica Neue"/>
                <a:ea typeface="ＭＳ Ｐゴシック"/>
                <a:cs typeface="Helvetica Neue"/>
              </a:rPr>
              <a:t>Characterization</a:t>
            </a:r>
          </a:p>
          <a:p>
            <a:pPr algn="ctr" defTabSz="914400" fontAlgn="base">
              <a:spcBef>
                <a:spcPct val="0"/>
              </a:spcBef>
              <a:spcAft>
                <a:spcPct val="0"/>
              </a:spcAft>
              <a:defRPr/>
            </a:pPr>
            <a:r>
              <a:rPr lang="en-US" dirty="0">
                <a:solidFill>
                  <a:prstClr val="white"/>
                </a:solidFill>
                <a:latin typeface="Helvetica Neue"/>
                <a:ea typeface="ＭＳ Ｐゴシック"/>
                <a:cs typeface="Helvetica Neue"/>
              </a:rPr>
              <a:t>e</a:t>
            </a:r>
            <a:r>
              <a:rPr lang="en-US" dirty="0" smtClean="0">
                <a:solidFill>
                  <a:prstClr val="white"/>
                </a:solidFill>
                <a:latin typeface="Helvetica Neue"/>
                <a:ea typeface="ＭＳ Ｐゴシック"/>
                <a:cs typeface="Helvetica Neue"/>
              </a:rPr>
              <a:t>ngine</a:t>
            </a:r>
            <a:endParaRPr lang="en-US" dirty="0">
              <a:solidFill>
                <a:prstClr val="white"/>
              </a:solidFill>
              <a:latin typeface="Helvetica Neue"/>
              <a:ea typeface="ＭＳ Ｐゴシック"/>
              <a:cs typeface="Helvetica Neue"/>
            </a:endParaRPr>
          </a:p>
        </p:txBody>
      </p:sp>
      <p:sp>
        <p:nvSpPr>
          <p:cNvPr id="289" name="AutoShape 12"/>
          <p:cNvSpPr>
            <a:spLocks noChangeArrowheads="1"/>
          </p:cNvSpPr>
          <p:nvPr/>
        </p:nvSpPr>
        <p:spPr bwMode="auto">
          <a:xfrm>
            <a:off x="7053871" y="3627438"/>
            <a:ext cx="1905000" cy="533400"/>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4400" fontAlgn="base">
              <a:spcBef>
                <a:spcPct val="0"/>
              </a:spcBef>
              <a:spcAft>
                <a:spcPct val="0"/>
              </a:spcAft>
              <a:defRPr/>
            </a:pPr>
            <a:r>
              <a:rPr lang="en-US" dirty="0">
                <a:solidFill>
                  <a:prstClr val="white"/>
                </a:solidFill>
                <a:latin typeface="Helvetica Neue"/>
                <a:ea typeface="ＭＳ Ｐゴシック"/>
                <a:cs typeface="Helvetica Neue"/>
              </a:rPr>
              <a:t>Performance </a:t>
            </a:r>
            <a:r>
              <a:rPr lang="en-US" dirty="0" smtClean="0">
                <a:solidFill>
                  <a:prstClr val="white"/>
                </a:solidFill>
                <a:latin typeface="Helvetica Neue"/>
                <a:ea typeface="ＭＳ Ｐゴシック"/>
                <a:cs typeface="Helvetica Neue"/>
              </a:rPr>
              <a:t>projection</a:t>
            </a:r>
            <a:endParaRPr lang="en-US" dirty="0">
              <a:solidFill>
                <a:prstClr val="white"/>
              </a:solidFill>
              <a:latin typeface="Helvetica Neue"/>
              <a:ea typeface="ＭＳ Ｐゴシック"/>
              <a:cs typeface="Helvetica Neue"/>
            </a:endParaRPr>
          </a:p>
        </p:txBody>
      </p:sp>
      <p:sp>
        <p:nvSpPr>
          <p:cNvPr id="290" name="AutoShape 13"/>
          <p:cNvSpPr>
            <a:spLocks/>
          </p:cNvSpPr>
          <p:nvPr/>
        </p:nvSpPr>
        <p:spPr bwMode="auto">
          <a:xfrm rot="5400000">
            <a:off x="5979178" y="3894932"/>
            <a:ext cx="701585" cy="1600200"/>
          </a:xfrm>
          <a:prstGeom prst="roundRect">
            <a:avLst>
              <a:gd name="adj" fmla="val 218"/>
            </a:avLst>
          </a:prstGeom>
          <a:ln>
            <a:headEnd/>
            <a:tailEnd type="triangle" w="med" len="med"/>
          </a:ln>
        </p:spPr>
        <p:style>
          <a:lnRef idx="1">
            <a:schemeClr val="accent3"/>
          </a:lnRef>
          <a:fillRef idx="2">
            <a:schemeClr val="accent3"/>
          </a:fillRef>
          <a:effectRef idx="1">
            <a:schemeClr val="accent3"/>
          </a:effectRef>
          <a:fontRef idx="minor">
            <a:schemeClr val="dk1"/>
          </a:fontRef>
        </p:style>
        <p:txBody>
          <a:bodyPr rot="10800000" vert="eaVert" lIns="27360" tIns="27360" rIns="27360" bIns="27360" anchor="ctr" anchorCtr="1">
            <a:spAutoFit/>
          </a:bodyPr>
          <a:lstStyle/>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altLang="zh-CN" sz="1400" dirty="0">
                <a:solidFill>
                  <a:srgbClr val="000000"/>
                </a:solidFill>
                <a:latin typeface="Helvetica Neue"/>
                <a:ea typeface="SimSun" charset="0"/>
                <a:cs typeface="Helvetica Neue"/>
              </a:rPr>
              <a:t>Hardware </a:t>
            </a:r>
            <a:r>
              <a:rPr lang="de-DE" altLang="zh-CN" sz="1400" dirty="0" err="1">
                <a:solidFill>
                  <a:srgbClr val="000000"/>
                </a:solidFill>
                <a:latin typeface="Helvetica Neue"/>
                <a:ea typeface="SimSun" charset="0"/>
                <a:cs typeface="Helvetica Neue"/>
              </a:rPr>
              <a:t>model</a:t>
            </a:r>
            <a:endParaRPr lang="de-DE" altLang="zh-CN" sz="1400" dirty="0">
              <a:solidFill>
                <a:srgbClr val="000000"/>
              </a:solidFill>
              <a:latin typeface="Helvetica Neue"/>
              <a:ea typeface="SimSun" charset="0"/>
              <a:cs typeface="Helvetica Neue"/>
            </a:endParaRPr>
          </a:p>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altLang="zh-CN" sz="1400" dirty="0" err="1">
                <a:solidFill>
                  <a:srgbClr val="000000"/>
                </a:solidFill>
                <a:latin typeface="Helvetica Neue"/>
                <a:ea typeface="SimSun" charset="0"/>
                <a:cs typeface="Helvetica Neue"/>
              </a:rPr>
              <a:t>s</a:t>
            </a:r>
            <a:r>
              <a:rPr lang="de-DE" altLang="zh-CN" sz="1400" dirty="0" err="1" smtClean="0">
                <a:solidFill>
                  <a:srgbClr val="000000"/>
                </a:solidFill>
                <a:latin typeface="Helvetica Neue"/>
                <a:ea typeface="SimSun" charset="0"/>
                <a:cs typeface="Helvetica Neue"/>
              </a:rPr>
              <a:t>ystem</a:t>
            </a:r>
            <a:r>
              <a:rPr lang="de-DE" altLang="zh-CN" sz="1400" dirty="0" smtClean="0">
                <a:solidFill>
                  <a:srgbClr val="000000"/>
                </a:solidFill>
                <a:latin typeface="Helvetica Neue"/>
                <a:ea typeface="SimSun" charset="0"/>
                <a:cs typeface="Helvetica Neue"/>
              </a:rPr>
              <a:t> </a:t>
            </a:r>
            <a:r>
              <a:rPr lang="de-DE" altLang="zh-CN" sz="1400" dirty="0" err="1">
                <a:solidFill>
                  <a:srgbClr val="000000"/>
                </a:solidFill>
                <a:latin typeface="Helvetica Neue"/>
                <a:ea typeface="SimSun" charset="0"/>
                <a:cs typeface="Helvetica Neue"/>
              </a:rPr>
              <a:t>specifications</a:t>
            </a:r>
            <a:endParaRPr lang="de-DE" sz="1400" dirty="0">
              <a:solidFill>
                <a:srgbClr val="000000"/>
              </a:solidFill>
              <a:latin typeface="Helvetica Neue"/>
              <a:ea typeface="ＭＳ Ｐゴシック"/>
              <a:cs typeface="Helvetica Neue"/>
            </a:endParaRPr>
          </a:p>
        </p:txBody>
      </p:sp>
      <p:sp>
        <p:nvSpPr>
          <p:cNvPr id="291" name="AutoShape 14"/>
          <p:cNvSpPr>
            <a:spLocks/>
          </p:cNvSpPr>
          <p:nvPr/>
        </p:nvSpPr>
        <p:spPr bwMode="auto">
          <a:xfrm rot="5400000">
            <a:off x="7763300" y="-75406"/>
            <a:ext cx="486142" cy="1752600"/>
          </a:xfrm>
          <a:prstGeom prst="roundRect">
            <a:avLst>
              <a:gd name="adj" fmla="val 218"/>
            </a:avLst>
          </a:prstGeom>
          <a:ln>
            <a:headEnd/>
            <a:tailEnd type="triangle" w="med" len="med"/>
          </a:ln>
        </p:spPr>
        <p:style>
          <a:lnRef idx="1">
            <a:schemeClr val="accent3"/>
          </a:lnRef>
          <a:fillRef idx="2">
            <a:schemeClr val="accent3"/>
          </a:fillRef>
          <a:effectRef idx="1">
            <a:schemeClr val="accent3"/>
          </a:effectRef>
          <a:fontRef idx="minor">
            <a:schemeClr val="dk1"/>
          </a:fontRef>
        </p:style>
        <p:txBody>
          <a:bodyPr rot="10800000" vert="eaVert" lIns="27360" tIns="27360" rIns="27360" bIns="27360" anchor="ctr" anchorCtr="1">
            <a:spAutoFit/>
          </a:bodyPr>
          <a:lstStyle/>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sz="1400" dirty="0" smtClean="0">
                <a:solidFill>
                  <a:srgbClr val="000000"/>
                </a:solidFill>
                <a:latin typeface="Helvetica Neue"/>
                <a:ea typeface="ＭＳ Ｐゴシック"/>
                <a:cs typeface="Helvetica Neue"/>
              </a:rPr>
              <a:t>Performance </a:t>
            </a:r>
            <a:r>
              <a:rPr lang="de-DE" sz="1400" dirty="0" err="1" smtClean="0">
                <a:solidFill>
                  <a:srgbClr val="000000"/>
                </a:solidFill>
                <a:latin typeface="Helvetica Neue"/>
                <a:ea typeface="ＭＳ Ｐゴシック"/>
                <a:cs typeface="Helvetica Neue"/>
              </a:rPr>
              <a:t>projection</a:t>
            </a:r>
            <a:endParaRPr lang="de-DE" sz="1400" dirty="0">
              <a:solidFill>
                <a:srgbClr val="000000"/>
              </a:solidFill>
              <a:latin typeface="Helvetica Neue"/>
              <a:ea typeface="ＭＳ Ｐゴシック"/>
              <a:cs typeface="Helvetica Neue"/>
            </a:endParaRPr>
          </a:p>
        </p:txBody>
      </p:sp>
      <p:sp>
        <p:nvSpPr>
          <p:cNvPr id="292" name="AutoShape 15"/>
          <p:cNvSpPr>
            <a:spLocks/>
          </p:cNvSpPr>
          <p:nvPr/>
        </p:nvSpPr>
        <p:spPr bwMode="auto">
          <a:xfrm rot="5400000">
            <a:off x="7655579" y="606694"/>
            <a:ext cx="701585" cy="1752600"/>
          </a:xfrm>
          <a:prstGeom prst="roundRect">
            <a:avLst>
              <a:gd name="adj" fmla="val 218"/>
            </a:avLst>
          </a:prstGeom>
          <a:ln>
            <a:headEnd/>
            <a:tailEnd type="triangle" w="med" len="med"/>
          </a:ln>
        </p:spPr>
        <p:style>
          <a:lnRef idx="1">
            <a:schemeClr val="accent3"/>
          </a:lnRef>
          <a:fillRef idx="2">
            <a:schemeClr val="accent3"/>
          </a:fillRef>
          <a:effectRef idx="1">
            <a:schemeClr val="accent3"/>
          </a:effectRef>
          <a:fontRef idx="minor">
            <a:schemeClr val="dk1"/>
          </a:fontRef>
        </p:style>
        <p:txBody>
          <a:bodyPr rot="10800000" vert="eaVert" lIns="27360" tIns="27360" rIns="27360" bIns="27360" anchor="ctr" anchorCtr="1">
            <a:spAutoFit/>
          </a:bodyPr>
          <a:lstStyle/>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sz="1400">
                <a:solidFill>
                  <a:srgbClr val="000000"/>
                </a:solidFill>
                <a:latin typeface="Helvetica Neue"/>
                <a:ea typeface="ＭＳ Ｐゴシック"/>
                <a:cs typeface="Helvetica Neue"/>
              </a:rPr>
              <a:t>Schema for suggested tranformations</a:t>
            </a:r>
          </a:p>
        </p:txBody>
      </p:sp>
      <p:cxnSp>
        <p:nvCxnSpPr>
          <p:cNvPr id="293" name="AutoShape 16"/>
          <p:cNvCxnSpPr>
            <a:cxnSpLocks noChangeShapeType="1"/>
            <a:stCxn id="281" idx="3"/>
            <a:endCxn id="282" idx="0"/>
          </p:cNvCxnSpPr>
          <p:nvPr/>
        </p:nvCxnSpPr>
        <p:spPr bwMode="auto">
          <a:xfrm>
            <a:off x="4158271" y="2293850"/>
            <a:ext cx="0" cy="266788"/>
          </a:xfrm>
          <a:prstGeom prst="straightConnector1">
            <a:avLst/>
          </a:prstGeom>
          <a:noFill/>
          <a:ln w="38100" cmpd="sng">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294" name="AutoShape 17"/>
          <p:cNvCxnSpPr>
            <a:cxnSpLocks noChangeShapeType="1"/>
            <a:stCxn id="282" idx="2"/>
            <a:endCxn id="283" idx="1"/>
          </p:cNvCxnSpPr>
          <p:nvPr/>
        </p:nvCxnSpPr>
        <p:spPr bwMode="auto">
          <a:xfrm>
            <a:off x="4158271" y="2941638"/>
            <a:ext cx="793" cy="304051"/>
          </a:xfrm>
          <a:prstGeom prst="straightConnector1">
            <a:avLst/>
          </a:prstGeom>
          <a:noFill/>
          <a:ln w="38100" cmpd="sng">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295" name="AutoShape 18"/>
          <p:cNvCxnSpPr>
            <a:cxnSpLocks noChangeShapeType="1"/>
            <a:stCxn id="283" idx="3"/>
            <a:endCxn id="285" idx="0"/>
          </p:cNvCxnSpPr>
          <p:nvPr/>
        </p:nvCxnSpPr>
        <p:spPr bwMode="auto">
          <a:xfrm flipH="1">
            <a:off x="4158271" y="3947274"/>
            <a:ext cx="793" cy="316751"/>
          </a:xfrm>
          <a:prstGeom prst="straightConnector1">
            <a:avLst/>
          </a:prstGeom>
          <a:noFill/>
          <a:ln w="38100" cmpd="sng">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296" name="AutoShape 19"/>
          <p:cNvCxnSpPr>
            <a:cxnSpLocks noChangeShapeType="1"/>
            <a:stCxn id="285" idx="2"/>
            <a:endCxn id="286" idx="1"/>
          </p:cNvCxnSpPr>
          <p:nvPr/>
        </p:nvCxnSpPr>
        <p:spPr bwMode="auto">
          <a:xfrm>
            <a:off x="4158271" y="4873625"/>
            <a:ext cx="0" cy="335247"/>
          </a:xfrm>
          <a:prstGeom prst="straightConnector1">
            <a:avLst/>
          </a:prstGeom>
          <a:noFill/>
          <a:ln w="38100" cmpd="sng">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297" name="AutoShape 21"/>
          <p:cNvCxnSpPr>
            <a:cxnSpLocks noChangeShapeType="1"/>
            <a:stCxn id="286" idx="3"/>
            <a:endCxn id="284" idx="0"/>
          </p:cNvCxnSpPr>
          <p:nvPr/>
        </p:nvCxnSpPr>
        <p:spPr bwMode="auto">
          <a:xfrm>
            <a:off x="4158271" y="5910457"/>
            <a:ext cx="0" cy="231581"/>
          </a:xfrm>
          <a:prstGeom prst="straightConnector1">
            <a:avLst/>
          </a:prstGeom>
          <a:noFill/>
          <a:ln w="38100" cmpd="sng">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298" name="AutoShape 23"/>
          <p:cNvCxnSpPr>
            <a:cxnSpLocks noChangeShapeType="1"/>
            <a:stCxn id="287" idx="1"/>
            <a:endCxn id="288" idx="2"/>
          </p:cNvCxnSpPr>
          <p:nvPr/>
        </p:nvCxnSpPr>
        <p:spPr bwMode="auto">
          <a:xfrm flipV="1">
            <a:off x="8005578" y="5837238"/>
            <a:ext cx="793" cy="259602"/>
          </a:xfrm>
          <a:prstGeom prst="straightConnector1">
            <a:avLst/>
          </a:prstGeom>
          <a:noFill/>
          <a:ln w="38100" cmpd="sng">
            <a:solidFill>
              <a:srgbClr val="FFFFFF"/>
            </a:solidFill>
            <a:round/>
            <a:headEnd/>
            <a:tailEnd type="triangle" w="med" len="med"/>
          </a:ln>
          <a:extLst>
            <a:ext uri="{909E8E84-426E-40dd-AFC4-6F175D3DCCD1}">
              <a14:hiddenFill xmlns:a14="http://schemas.microsoft.com/office/drawing/2010/main">
                <a:noFill/>
              </a14:hiddenFill>
            </a:ext>
          </a:extLst>
        </p:spPr>
      </p:cxnSp>
      <p:sp>
        <p:nvSpPr>
          <p:cNvPr id="299" name="AutoShape 24"/>
          <p:cNvSpPr>
            <a:spLocks/>
          </p:cNvSpPr>
          <p:nvPr/>
        </p:nvSpPr>
        <p:spPr bwMode="auto">
          <a:xfrm rot="5400000">
            <a:off x="7763300" y="4019550"/>
            <a:ext cx="486142" cy="1447800"/>
          </a:xfrm>
          <a:prstGeom prst="roundRect">
            <a:avLst>
              <a:gd name="adj" fmla="val 218"/>
            </a:avLst>
          </a:prstGeom>
          <a:ln>
            <a:headEnd/>
            <a:tailEnd type="triangle" w="med" len="med"/>
          </a:ln>
        </p:spPr>
        <p:style>
          <a:lnRef idx="1">
            <a:schemeClr val="accent3"/>
          </a:lnRef>
          <a:fillRef idx="2">
            <a:schemeClr val="accent3"/>
          </a:fillRef>
          <a:effectRef idx="1">
            <a:schemeClr val="accent3"/>
          </a:effectRef>
          <a:fontRef idx="minor">
            <a:schemeClr val="dk1"/>
          </a:fontRef>
        </p:style>
        <p:txBody>
          <a:bodyPr rot="10800000" vert="eaVert" lIns="27360" tIns="27360" rIns="27360" bIns="27360" anchor="ctr" anchorCtr="1">
            <a:spAutoFit/>
          </a:bodyPr>
          <a:lstStyle/>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altLang="zh-CN" sz="1400" dirty="0" err="1">
                <a:solidFill>
                  <a:srgbClr val="000000"/>
                </a:solidFill>
                <a:latin typeface="Helvetica Neue"/>
                <a:ea typeface="SimSun" charset="0"/>
                <a:cs typeface="Helvetica Neue"/>
              </a:rPr>
              <a:t>Synthesized</a:t>
            </a:r>
            <a:r>
              <a:rPr lang="de-DE" altLang="zh-CN" sz="1400" dirty="0">
                <a:solidFill>
                  <a:srgbClr val="000000"/>
                </a:solidFill>
                <a:latin typeface="Helvetica Neue"/>
                <a:ea typeface="SimSun" charset="0"/>
                <a:cs typeface="Helvetica Neue"/>
              </a:rPr>
              <a:t> </a:t>
            </a:r>
            <a:r>
              <a:rPr lang="de-DE" altLang="zh-CN" sz="1400" dirty="0" err="1">
                <a:solidFill>
                  <a:srgbClr val="000000"/>
                </a:solidFill>
                <a:latin typeface="Helvetica Neue"/>
                <a:ea typeface="SimSun" charset="0"/>
                <a:cs typeface="Helvetica Neue"/>
              </a:rPr>
              <a:t>c</a:t>
            </a:r>
            <a:r>
              <a:rPr lang="de-DE" altLang="zh-CN" sz="1400" dirty="0" err="1" smtClean="0">
                <a:solidFill>
                  <a:srgbClr val="000000"/>
                </a:solidFill>
                <a:latin typeface="Helvetica Neue"/>
                <a:ea typeface="SimSun" charset="0"/>
                <a:cs typeface="Helvetica Neue"/>
              </a:rPr>
              <a:t>haracteristics</a:t>
            </a:r>
            <a:endParaRPr lang="de-DE" sz="1400" dirty="0">
              <a:solidFill>
                <a:srgbClr val="000000"/>
              </a:solidFill>
              <a:latin typeface="Helvetica Neue"/>
              <a:ea typeface="ＭＳ Ｐゴシック"/>
              <a:cs typeface="Helvetica Neue"/>
            </a:endParaRPr>
          </a:p>
        </p:txBody>
      </p:sp>
      <p:cxnSp>
        <p:nvCxnSpPr>
          <p:cNvPr id="300" name="AutoShape 26"/>
          <p:cNvCxnSpPr>
            <a:cxnSpLocks noChangeShapeType="1"/>
            <a:stCxn id="288" idx="0"/>
            <a:endCxn id="299" idx="3"/>
          </p:cNvCxnSpPr>
          <p:nvPr/>
        </p:nvCxnSpPr>
        <p:spPr bwMode="auto">
          <a:xfrm flipV="1">
            <a:off x="8006371" y="4986521"/>
            <a:ext cx="0" cy="317317"/>
          </a:xfrm>
          <a:prstGeom prst="straightConnector1">
            <a:avLst/>
          </a:prstGeom>
          <a:noFill/>
          <a:ln w="38100" cmpd="sng">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301" name="AutoShape 27"/>
          <p:cNvCxnSpPr>
            <a:cxnSpLocks noChangeShapeType="1"/>
            <a:stCxn id="299" idx="1"/>
            <a:endCxn id="289" idx="2"/>
          </p:cNvCxnSpPr>
          <p:nvPr/>
        </p:nvCxnSpPr>
        <p:spPr bwMode="auto">
          <a:xfrm flipV="1">
            <a:off x="8006371" y="4160838"/>
            <a:ext cx="0" cy="339541"/>
          </a:xfrm>
          <a:prstGeom prst="straightConnector1">
            <a:avLst/>
          </a:prstGeom>
          <a:noFill/>
          <a:ln w="38100" cmpd="sng">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302" name="AutoShape 29"/>
          <p:cNvCxnSpPr>
            <a:cxnSpLocks noChangeShapeType="1"/>
            <a:stCxn id="289" idx="0"/>
            <a:endCxn id="280" idx="2"/>
          </p:cNvCxnSpPr>
          <p:nvPr/>
        </p:nvCxnSpPr>
        <p:spPr bwMode="auto">
          <a:xfrm flipV="1">
            <a:off x="8006371" y="2332038"/>
            <a:ext cx="0" cy="1295400"/>
          </a:xfrm>
          <a:prstGeom prst="straightConnector1">
            <a:avLst/>
          </a:prstGeom>
          <a:noFill/>
          <a:ln w="38100" cmpd="sng">
            <a:solidFill>
              <a:srgbClr val="FFFFFF"/>
            </a:solidFill>
            <a:round/>
            <a:headEnd/>
            <a:tailEnd type="triangle" w="med" len="med"/>
          </a:ln>
          <a:extLst>
            <a:ext uri="{909E8E84-426E-40dd-AFC4-6F175D3DCCD1}">
              <a14:hiddenFill xmlns:a14="http://schemas.microsoft.com/office/drawing/2010/main">
                <a:noFill/>
              </a14:hiddenFill>
            </a:ext>
          </a:extLst>
        </p:spPr>
      </p:cxnSp>
      <p:cxnSp>
        <p:nvCxnSpPr>
          <p:cNvPr id="303" name="AutoShape 33"/>
          <p:cNvCxnSpPr>
            <a:cxnSpLocks noChangeShapeType="1"/>
            <a:stCxn id="290" idx="3"/>
            <a:endCxn id="288" idx="1"/>
          </p:cNvCxnSpPr>
          <p:nvPr/>
        </p:nvCxnSpPr>
        <p:spPr bwMode="auto">
          <a:xfrm rot="16200000" flipH="1">
            <a:off x="6429565" y="4946231"/>
            <a:ext cx="524713" cy="723900"/>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04" name="AutoShape 4"/>
          <p:cNvSpPr>
            <a:spLocks/>
          </p:cNvSpPr>
          <p:nvPr/>
        </p:nvSpPr>
        <p:spPr bwMode="auto">
          <a:xfrm rot="5400000">
            <a:off x="5204022" y="166947"/>
            <a:ext cx="270698" cy="1143000"/>
          </a:xfrm>
          <a:prstGeom prst="roundRect">
            <a:avLst>
              <a:gd name="adj" fmla="val 218"/>
            </a:avLst>
          </a:prstGeom>
          <a:ln>
            <a:headEnd/>
            <a:tailEnd type="triangle" w="med" len="med"/>
          </a:ln>
        </p:spPr>
        <p:style>
          <a:lnRef idx="1">
            <a:schemeClr val="accent3"/>
          </a:lnRef>
          <a:fillRef idx="2">
            <a:schemeClr val="accent3"/>
          </a:fillRef>
          <a:effectRef idx="1">
            <a:schemeClr val="accent3"/>
          </a:effectRef>
          <a:fontRef idx="minor">
            <a:schemeClr val="dk1"/>
          </a:fontRef>
        </p:style>
        <p:txBody>
          <a:bodyPr rot="10800000" vert="eaVert" lIns="27360" tIns="27360" rIns="27360" bIns="27360" anchor="ctr" anchorCtr="1">
            <a:spAutoFit/>
          </a:bodyPr>
          <a:lstStyle/>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sz="1400">
                <a:solidFill>
                  <a:srgbClr val="000000"/>
                </a:solidFill>
                <a:latin typeface="Helvetica Neue"/>
                <a:ea typeface="SimSun" charset="0"/>
                <a:cs typeface="Helvetica Neue"/>
              </a:rPr>
              <a:t>Source code</a:t>
            </a:r>
            <a:endParaRPr lang="de-DE" sz="1400">
              <a:solidFill>
                <a:srgbClr val="000000"/>
              </a:solidFill>
              <a:latin typeface="Helvetica Neue"/>
              <a:ea typeface="ＭＳ Ｐゴシック"/>
              <a:cs typeface="Helvetica Neue"/>
            </a:endParaRPr>
          </a:p>
        </p:txBody>
      </p:sp>
      <p:cxnSp>
        <p:nvCxnSpPr>
          <p:cNvPr id="305" name="AutoShape 16"/>
          <p:cNvCxnSpPr>
            <a:cxnSpLocks noChangeShapeType="1"/>
            <a:stCxn id="304" idx="3"/>
            <a:endCxn id="309" idx="0"/>
          </p:cNvCxnSpPr>
          <p:nvPr/>
        </p:nvCxnSpPr>
        <p:spPr bwMode="auto">
          <a:xfrm flipH="1">
            <a:off x="4158271" y="873796"/>
            <a:ext cx="1181100" cy="315242"/>
          </a:xfrm>
          <a:prstGeom prst="straightConnector1">
            <a:avLst/>
          </a:prstGeom>
          <a:noFill/>
          <a:ln w="38100" cmpd="sng">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307" name="TextBox 6"/>
          <p:cNvSpPr txBox="1">
            <a:spLocks noChangeArrowheads="1"/>
          </p:cNvSpPr>
          <p:nvPr/>
        </p:nvSpPr>
        <p:spPr bwMode="auto">
          <a:xfrm>
            <a:off x="4762158" y="1354668"/>
            <a:ext cx="19630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fontAlgn="base">
              <a:spcBef>
                <a:spcPct val="0"/>
              </a:spcBef>
              <a:spcAft>
                <a:spcPct val="0"/>
              </a:spcAft>
            </a:pPr>
            <a:r>
              <a:rPr lang="en-US" sz="1400" dirty="0">
                <a:solidFill>
                  <a:srgbClr val="252731"/>
                </a:solidFill>
                <a:latin typeface="Helvetica Neue"/>
                <a:ea typeface="ＭＳ Ｐゴシック" charset="0"/>
                <a:cs typeface="Helvetica Neue"/>
              </a:rPr>
              <a:t>User Effort</a:t>
            </a:r>
          </a:p>
          <a:p>
            <a:pPr algn="ctr" defTabSz="914400" fontAlgn="base">
              <a:spcBef>
                <a:spcPct val="0"/>
              </a:spcBef>
              <a:spcAft>
                <a:spcPct val="0"/>
              </a:spcAft>
            </a:pPr>
            <a:r>
              <a:rPr lang="en-US" sz="1400" dirty="0">
                <a:solidFill>
                  <a:srgbClr val="252731"/>
                </a:solidFill>
                <a:latin typeface="Helvetica Neue"/>
                <a:ea typeface="ＭＳ Ｐゴシック" charset="0"/>
                <a:cs typeface="Helvetica Neue"/>
              </a:rPr>
              <a:t>(semi-automated with </a:t>
            </a:r>
            <a:r>
              <a:rPr lang="en-US" sz="1400" dirty="0" smtClean="0">
                <a:solidFill>
                  <a:srgbClr val="252731"/>
                </a:solidFill>
                <a:latin typeface="Helvetica Neue"/>
                <a:ea typeface="ＭＳ Ｐゴシック" charset="0"/>
                <a:cs typeface="Helvetica Neue"/>
              </a:rPr>
              <a:t>a source</a:t>
            </a:r>
            <a:r>
              <a:rPr lang="en-US" sz="1400" dirty="0">
                <a:solidFill>
                  <a:srgbClr val="252731"/>
                </a:solidFill>
                <a:latin typeface="Helvetica Neue"/>
                <a:ea typeface="ＭＳ Ｐゴシック" charset="0"/>
                <a:cs typeface="Helvetica Neue"/>
              </a:rPr>
              <a:t>-to-source translator)</a:t>
            </a:r>
          </a:p>
        </p:txBody>
      </p:sp>
      <p:sp>
        <p:nvSpPr>
          <p:cNvPr id="308" name="TextBox 39"/>
          <p:cNvSpPr txBox="1">
            <a:spLocks noChangeArrowheads="1"/>
          </p:cNvSpPr>
          <p:nvPr/>
        </p:nvSpPr>
        <p:spPr bwMode="auto">
          <a:xfrm>
            <a:off x="5499708" y="2484438"/>
            <a:ext cx="11196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1600">
                <a:solidFill>
                  <a:schemeClr val="bg1"/>
                </a:solidFill>
                <a:latin typeface="Helvetica Neue"/>
                <a:ea typeface="ＭＳ Ｐゴシック" charset="0"/>
                <a:cs typeface="Helvetica Neue"/>
              </a:rPr>
              <a:t>Automatic</a:t>
            </a:r>
          </a:p>
        </p:txBody>
      </p:sp>
      <p:sp>
        <p:nvSpPr>
          <p:cNvPr id="309" name="AutoShape 5"/>
          <p:cNvSpPr>
            <a:spLocks noChangeArrowheads="1"/>
          </p:cNvSpPr>
          <p:nvPr/>
        </p:nvSpPr>
        <p:spPr bwMode="auto">
          <a:xfrm>
            <a:off x="3167671" y="1189038"/>
            <a:ext cx="1981200" cy="381000"/>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defTabSz="914400" fontAlgn="base">
              <a:spcBef>
                <a:spcPct val="0"/>
              </a:spcBef>
              <a:spcAft>
                <a:spcPct val="0"/>
              </a:spcAft>
              <a:defRPr/>
            </a:pPr>
            <a:r>
              <a:rPr lang="en-US" dirty="0">
                <a:solidFill>
                  <a:prstClr val="white"/>
                </a:solidFill>
                <a:latin typeface="Helvetica Neue"/>
                <a:ea typeface="ＭＳ Ｐゴシック"/>
                <a:cs typeface="Helvetica Neue"/>
              </a:rPr>
              <a:t>SKOPE </a:t>
            </a:r>
            <a:r>
              <a:rPr lang="en-US" dirty="0" smtClean="0">
                <a:solidFill>
                  <a:prstClr val="white"/>
                </a:solidFill>
                <a:latin typeface="Helvetica Neue"/>
                <a:ea typeface="ＭＳ Ｐゴシック"/>
                <a:cs typeface="Helvetica Neue"/>
              </a:rPr>
              <a:t>language</a:t>
            </a:r>
            <a:endParaRPr lang="en-US" dirty="0">
              <a:solidFill>
                <a:prstClr val="white"/>
              </a:solidFill>
              <a:latin typeface="Helvetica Neue"/>
              <a:ea typeface="ＭＳ Ｐゴシック"/>
              <a:cs typeface="Helvetica Neue"/>
            </a:endParaRPr>
          </a:p>
        </p:txBody>
      </p:sp>
      <p:cxnSp>
        <p:nvCxnSpPr>
          <p:cNvPr id="310" name="AutoShape 16"/>
          <p:cNvCxnSpPr>
            <a:cxnSpLocks noChangeShapeType="1"/>
            <a:stCxn id="309" idx="2"/>
            <a:endCxn id="281" idx="1"/>
          </p:cNvCxnSpPr>
          <p:nvPr/>
        </p:nvCxnSpPr>
        <p:spPr bwMode="auto">
          <a:xfrm>
            <a:off x="4158271" y="1570038"/>
            <a:ext cx="0" cy="237670"/>
          </a:xfrm>
          <a:prstGeom prst="straightConnector1">
            <a:avLst/>
          </a:prstGeom>
          <a:noFill/>
          <a:ln w="38100" cmpd="sng">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311" name="AutoShape 4"/>
          <p:cNvSpPr>
            <a:spLocks/>
          </p:cNvSpPr>
          <p:nvPr/>
        </p:nvSpPr>
        <p:spPr bwMode="auto">
          <a:xfrm rot="5400000">
            <a:off x="3718122" y="52647"/>
            <a:ext cx="270698" cy="1371600"/>
          </a:xfrm>
          <a:prstGeom prst="roundRect">
            <a:avLst>
              <a:gd name="adj" fmla="val 218"/>
            </a:avLst>
          </a:prstGeom>
          <a:ln>
            <a:headEnd/>
            <a:tailEnd type="triangle" w="med" len="med"/>
          </a:ln>
        </p:spPr>
        <p:style>
          <a:lnRef idx="1">
            <a:schemeClr val="accent3"/>
          </a:lnRef>
          <a:fillRef idx="2">
            <a:schemeClr val="accent3"/>
          </a:fillRef>
          <a:effectRef idx="1">
            <a:schemeClr val="accent3"/>
          </a:effectRef>
          <a:fontRef idx="minor">
            <a:schemeClr val="dk1"/>
          </a:fontRef>
        </p:style>
        <p:txBody>
          <a:bodyPr rot="10800000" vert="eaVert" lIns="27360" tIns="27360" rIns="27360" bIns="27360" anchor="ctr" anchorCtr="1">
            <a:spAutoFit/>
          </a:bodyPr>
          <a:lstStyle/>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sz="1400" dirty="0" err="1">
                <a:solidFill>
                  <a:srgbClr val="000000"/>
                </a:solidFill>
                <a:latin typeface="Helvetica Neue"/>
                <a:ea typeface="SimSun" charset="0"/>
                <a:cs typeface="Helvetica Neue"/>
              </a:rPr>
              <a:t>Workload</a:t>
            </a:r>
            <a:r>
              <a:rPr lang="de-DE" sz="1400" dirty="0">
                <a:solidFill>
                  <a:srgbClr val="000000"/>
                </a:solidFill>
                <a:latin typeface="Helvetica Neue"/>
                <a:ea typeface="SimSun" charset="0"/>
                <a:cs typeface="Helvetica Neue"/>
              </a:rPr>
              <a:t> </a:t>
            </a:r>
            <a:r>
              <a:rPr lang="de-DE" sz="1400" dirty="0" err="1" smtClean="0">
                <a:solidFill>
                  <a:srgbClr val="000000"/>
                </a:solidFill>
                <a:latin typeface="Helvetica Neue"/>
                <a:ea typeface="SimSun" charset="0"/>
                <a:cs typeface="Helvetica Neue"/>
              </a:rPr>
              <a:t>input</a:t>
            </a:r>
            <a:endParaRPr lang="de-DE" sz="1400" dirty="0">
              <a:solidFill>
                <a:srgbClr val="000000"/>
              </a:solidFill>
              <a:latin typeface="Helvetica Neue"/>
              <a:ea typeface="ＭＳ Ｐゴシック"/>
              <a:cs typeface="Helvetica Neue"/>
            </a:endParaRPr>
          </a:p>
        </p:txBody>
      </p:sp>
      <p:cxnSp>
        <p:nvCxnSpPr>
          <p:cNvPr id="312" name="AutoShape 16"/>
          <p:cNvCxnSpPr>
            <a:cxnSpLocks noChangeShapeType="1"/>
            <a:stCxn id="311" idx="3"/>
            <a:endCxn id="309" idx="0"/>
          </p:cNvCxnSpPr>
          <p:nvPr/>
        </p:nvCxnSpPr>
        <p:spPr bwMode="auto">
          <a:xfrm>
            <a:off x="3853471" y="873796"/>
            <a:ext cx="304800" cy="315242"/>
          </a:xfrm>
          <a:prstGeom prst="straightConnector1">
            <a:avLst/>
          </a:prstGeom>
          <a:noFill/>
          <a:ln w="38100" cmpd="sng">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313" name="Rectangle 16"/>
          <p:cNvSpPr>
            <a:spLocks noChangeArrowheads="1"/>
          </p:cNvSpPr>
          <p:nvPr/>
        </p:nvSpPr>
        <p:spPr bwMode="auto">
          <a:xfrm rot="16200000">
            <a:off x="2012014" y="1222653"/>
            <a:ext cx="11767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400" fontAlgn="base">
              <a:spcBef>
                <a:spcPct val="0"/>
              </a:spcBef>
              <a:spcAft>
                <a:spcPct val="0"/>
              </a:spcAft>
            </a:pPr>
            <a:r>
              <a:rPr lang="en-US" dirty="0">
                <a:solidFill>
                  <a:schemeClr val="bg1"/>
                </a:solidFill>
                <a:latin typeface="Helvetica Neue"/>
                <a:ea typeface="ＭＳ Ｐゴシック" charset="0"/>
                <a:cs typeface="Helvetica Neue"/>
              </a:rPr>
              <a:t>Front </a:t>
            </a:r>
            <a:r>
              <a:rPr lang="en-US" dirty="0" smtClean="0">
                <a:solidFill>
                  <a:schemeClr val="bg1"/>
                </a:solidFill>
                <a:latin typeface="Helvetica Neue"/>
                <a:ea typeface="ＭＳ Ｐゴシック" charset="0"/>
                <a:cs typeface="Helvetica Neue"/>
              </a:rPr>
              <a:t>end</a:t>
            </a:r>
            <a:endParaRPr lang="en-US" dirty="0">
              <a:solidFill>
                <a:schemeClr val="bg1"/>
              </a:solidFill>
              <a:latin typeface="Helvetica Neue"/>
              <a:ea typeface="ＭＳ Ｐゴシック" charset="0"/>
              <a:cs typeface="Helvetica Neue"/>
            </a:endParaRPr>
          </a:p>
        </p:txBody>
      </p:sp>
      <p:cxnSp>
        <p:nvCxnSpPr>
          <p:cNvPr id="314" name="AutoShape 33"/>
          <p:cNvCxnSpPr>
            <a:cxnSpLocks noChangeShapeType="1"/>
            <a:stCxn id="290" idx="1"/>
            <a:endCxn id="289" idx="1"/>
          </p:cNvCxnSpPr>
          <p:nvPr/>
        </p:nvCxnSpPr>
        <p:spPr bwMode="auto">
          <a:xfrm rot="5400000" flipH="1" flipV="1">
            <a:off x="6466870" y="3757239"/>
            <a:ext cx="450102" cy="723900"/>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15" name="Rectangle 16"/>
          <p:cNvSpPr>
            <a:spLocks noChangeArrowheads="1"/>
          </p:cNvSpPr>
          <p:nvPr/>
        </p:nvSpPr>
        <p:spPr bwMode="auto">
          <a:xfrm rot="16200000">
            <a:off x="2044932" y="3343553"/>
            <a:ext cx="11638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400" fontAlgn="base">
              <a:spcBef>
                <a:spcPct val="0"/>
              </a:spcBef>
              <a:spcAft>
                <a:spcPct val="0"/>
              </a:spcAft>
            </a:pPr>
            <a:r>
              <a:rPr lang="en-US" dirty="0">
                <a:solidFill>
                  <a:schemeClr val="bg1"/>
                </a:solidFill>
                <a:latin typeface="Helvetica Neue"/>
                <a:ea typeface="ＭＳ Ｐゴシック" charset="0"/>
                <a:cs typeface="Helvetica Neue"/>
              </a:rPr>
              <a:t>Back </a:t>
            </a:r>
            <a:r>
              <a:rPr lang="en-US" dirty="0" smtClean="0">
                <a:solidFill>
                  <a:schemeClr val="bg1"/>
                </a:solidFill>
                <a:latin typeface="Helvetica Neue"/>
                <a:ea typeface="ＭＳ Ｐゴシック" charset="0"/>
                <a:cs typeface="Helvetica Neue"/>
              </a:rPr>
              <a:t>end</a:t>
            </a:r>
            <a:endParaRPr lang="en-US" dirty="0">
              <a:solidFill>
                <a:schemeClr val="bg1"/>
              </a:solidFill>
              <a:latin typeface="Helvetica Neue"/>
              <a:ea typeface="ＭＳ Ｐゴシック" charset="0"/>
              <a:cs typeface="Helvetica Neue"/>
            </a:endParaRPr>
          </a:p>
        </p:txBody>
      </p:sp>
      <p:cxnSp>
        <p:nvCxnSpPr>
          <p:cNvPr id="316" name="AutoShape 21"/>
          <p:cNvCxnSpPr>
            <a:cxnSpLocks noChangeShapeType="1"/>
            <a:stCxn id="284" idx="3"/>
            <a:endCxn id="287" idx="2"/>
          </p:cNvCxnSpPr>
          <p:nvPr/>
        </p:nvCxnSpPr>
        <p:spPr bwMode="auto">
          <a:xfrm>
            <a:off x="5072671" y="6446838"/>
            <a:ext cx="1981201" cy="795"/>
          </a:xfrm>
          <a:prstGeom prst="straightConnector1">
            <a:avLst/>
          </a:prstGeom>
          <a:noFill/>
          <a:ln w="38100" cmpd="sng">
            <a:solidFill>
              <a:srgbClr val="FFFFFF"/>
            </a:solidFill>
            <a:round/>
            <a:headEnd/>
            <a:tailEnd type="triangle" w="med" len="med"/>
          </a:ln>
          <a:extLst>
            <a:ext uri="{909E8E84-426E-40dd-AFC4-6F175D3DCCD1}">
              <a14:hiddenFill xmlns:a14="http://schemas.microsoft.com/office/drawing/2010/main">
                <a:noFill/>
              </a14:hiddenFill>
            </a:ext>
          </a:extLst>
        </p:spPr>
      </p:cxnSp>
      <p:sp>
        <p:nvSpPr>
          <p:cNvPr id="317" name="AutoShape 14"/>
          <p:cNvSpPr>
            <a:spLocks/>
          </p:cNvSpPr>
          <p:nvPr/>
        </p:nvSpPr>
        <p:spPr bwMode="auto">
          <a:xfrm rot="5400000">
            <a:off x="7871022" y="1173957"/>
            <a:ext cx="270698" cy="1752600"/>
          </a:xfrm>
          <a:prstGeom prst="roundRect">
            <a:avLst>
              <a:gd name="adj" fmla="val 218"/>
            </a:avLst>
          </a:prstGeom>
          <a:ln>
            <a:headEnd/>
            <a:tailEnd type="triangle" w="med" len="med"/>
          </a:ln>
        </p:spPr>
        <p:style>
          <a:lnRef idx="1">
            <a:schemeClr val="accent3"/>
          </a:lnRef>
          <a:fillRef idx="2">
            <a:schemeClr val="accent3"/>
          </a:fillRef>
          <a:effectRef idx="1">
            <a:schemeClr val="accent3"/>
          </a:effectRef>
          <a:fontRef idx="minor">
            <a:schemeClr val="dk1"/>
          </a:fontRef>
        </p:style>
        <p:txBody>
          <a:bodyPr rot="10800000" vert="eaVert" lIns="27360" tIns="27360" rIns="27360" bIns="27360" anchor="ctr" anchorCtr="1">
            <a:spAutoFit/>
          </a:bodyPr>
          <a:lstStyle/>
          <a:p>
            <a:pPr algn="ctr" defTabSz="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de-DE" sz="1400">
                <a:solidFill>
                  <a:srgbClr val="000000"/>
                </a:solidFill>
                <a:latin typeface="Helvetica Neue"/>
                <a:ea typeface="ＭＳ Ｐゴシック"/>
                <a:cs typeface="Helvetica Neue"/>
              </a:rPr>
              <a:t>Bottleneck analysis</a:t>
            </a:r>
          </a:p>
        </p:txBody>
      </p:sp>
      <p:cxnSp>
        <p:nvCxnSpPr>
          <p:cNvPr id="318" name="AutoShape 21"/>
          <p:cNvCxnSpPr>
            <a:cxnSpLocks noChangeShapeType="1"/>
            <a:stCxn id="286" idx="0"/>
            <a:endCxn id="288" idx="1"/>
          </p:cNvCxnSpPr>
          <p:nvPr/>
        </p:nvCxnSpPr>
        <p:spPr bwMode="auto">
          <a:xfrm>
            <a:off x="5301271" y="5559665"/>
            <a:ext cx="1752600" cy="10873"/>
          </a:xfrm>
          <a:prstGeom prst="straightConnector1">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6" name="Curved Connector 5"/>
          <p:cNvCxnSpPr>
            <a:stCxn id="288" idx="1"/>
            <a:endCxn id="290" idx="3"/>
          </p:cNvCxnSpPr>
          <p:nvPr/>
        </p:nvCxnSpPr>
        <p:spPr>
          <a:xfrm rot="10800000">
            <a:off x="6329971" y="5045826"/>
            <a:ext cx="723900" cy="524713"/>
          </a:xfrm>
          <a:prstGeom prst="curvedConnector2">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290" idx="1"/>
            <a:endCxn id="289" idx="1"/>
          </p:cNvCxnSpPr>
          <p:nvPr/>
        </p:nvCxnSpPr>
        <p:spPr>
          <a:xfrm rot="5400000" flipH="1" flipV="1">
            <a:off x="6466870" y="3757239"/>
            <a:ext cx="450102" cy="723900"/>
          </a:xfrm>
          <a:prstGeom prst="curvedConnector2">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4912" y="58465"/>
            <a:ext cx="2271452" cy="1815882"/>
          </a:xfrm>
          <a:prstGeom prst="rect">
            <a:avLst/>
          </a:prstGeom>
        </p:spPr>
        <p:txBody>
          <a:bodyPr wrap="square">
            <a:spAutoFit/>
          </a:bodyPr>
          <a:lstStyle/>
          <a:p>
            <a:r>
              <a:rPr lang="en-US" sz="2800" dirty="0" smtClean="0">
                <a:solidFill>
                  <a:schemeClr val="bg1"/>
                </a:solidFill>
                <a:latin typeface="Helvetica Neue"/>
                <a:cs typeface="Helvetica Neue"/>
              </a:rPr>
              <a:t>SKOPE </a:t>
            </a:r>
            <a:r>
              <a:rPr lang="en-US" sz="2800" dirty="0">
                <a:solidFill>
                  <a:schemeClr val="bg1"/>
                </a:solidFill>
                <a:latin typeface="Helvetica Neue"/>
                <a:cs typeface="Helvetica Neue"/>
              </a:rPr>
              <a:t>p</a:t>
            </a:r>
            <a:r>
              <a:rPr lang="en-US" sz="2800" dirty="0" smtClean="0">
                <a:solidFill>
                  <a:schemeClr val="bg1"/>
                </a:solidFill>
                <a:latin typeface="Helvetica Neue"/>
                <a:cs typeface="Helvetica Neue"/>
              </a:rPr>
              <a:t>erformance modeling </a:t>
            </a:r>
            <a:r>
              <a:rPr lang="en-US" sz="2800" dirty="0">
                <a:solidFill>
                  <a:schemeClr val="bg1"/>
                </a:solidFill>
                <a:latin typeface="Helvetica Neue"/>
                <a:cs typeface="Helvetica Neue"/>
              </a:rPr>
              <a:t>f</a:t>
            </a:r>
            <a:r>
              <a:rPr lang="en-US" sz="2800" dirty="0" smtClean="0">
                <a:solidFill>
                  <a:schemeClr val="bg1"/>
                </a:solidFill>
                <a:latin typeface="Helvetica Neue"/>
                <a:cs typeface="Helvetica Neue"/>
              </a:rPr>
              <a:t>ramework </a:t>
            </a:r>
            <a:endParaRPr lang="en-US" sz="2800" dirty="0">
              <a:solidFill>
                <a:schemeClr val="bg1"/>
              </a:solidFill>
              <a:latin typeface="Helvetica Neue"/>
              <a:cs typeface="Helvetica Neue"/>
            </a:endParaRPr>
          </a:p>
        </p:txBody>
      </p:sp>
    </p:spTree>
    <p:extLst>
      <p:ext uri="{BB962C8B-B14F-4D97-AF65-F5344CB8AC3E}">
        <p14:creationId xmlns:p14="http://schemas.microsoft.com/office/powerpoint/2010/main" val="3720626064"/>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3192"/>
            <a:ext cx="9144000" cy="1061622"/>
          </a:xfrm>
        </p:spPr>
        <p:txBody>
          <a:bodyPr/>
          <a:lstStyle/>
          <a:p>
            <a:r>
              <a:rPr lang="en-US" dirty="0"/>
              <a:t>D</a:t>
            </a:r>
            <a:r>
              <a:rPr lang="en-US" dirty="0" smtClean="0"/>
              <a:t>ifferential regression for combining </a:t>
            </a:r>
            <a:br>
              <a:rPr lang="en-US" dirty="0" smtClean="0"/>
            </a:br>
            <a:r>
              <a:rPr lang="en-US" dirty="0" smtClean="0"/>
              <a:t>data from different sources</a:t>
            </a:r>
            <a:endParaRPr lang="en-US" dirty="0"/>
          </a:p>
        </p:txBody>
      </p:sp>
      <p:sp>
        <p:nvSpPr>
          <p:cNvPr id="8" name="Content Placeholder 7"/>
          <p:cNvSpPr>
            <a:spLocks noGrp="1"/>
          </p:cNvSpPr>
          <p:nvPr>
            <p:ph idx="1"/>
          </p:nvPr>
        </p:nvSpPr>
        <p:spPr>
          <a:xfrm>
            <a:off x="300419" y="1220998"/>
            <a:ext cx="8832139" cy="4561186"/>
          </a:xfrm>
        </p:spPr>
        <p:txBody>
          <a:bodyPr/>
          <a:lstStyle/>
          <a:p>
            <a:pPr marL="0" indent="0">
              <a:buNone/>
            </a:pPr>
            <a:r>
              <a:rPr lang="en-US" sz="2400" dirty="0" smtClean="0"/>
              <a:t>Example of use: </a:t>
            </a:r>
            <a:r>
              <a:rPr lang="en-US" sz="2400" i="1" dirty="0" smtClean="0"/>
              <a:t>Predict </a:t>
            </a:r>
            <a:r>
              <a:rPr lang="en-US" sz="2400" i="1" dirty="0"/>
              <a:t>performance on connection </a:t>
            </a:r>
            <a:r>
              <a:rPr lang="en-US" sz="2400" i="1" dirty="0" smtClean="0"/>
              <a:t>length L </a:t>
            </a:r>
            <a:r>
              <a:rPr lang="en-US" sz="2400" i="1" dirty="0"/>
              <a:t>not realizable on physical </a:t>
            </a:r>
            <a:r>
              <a:rPr lang="en-US" sz="2400" i="1" dirty="0" smtClean="0"/>
              <a:t>infrastructure</a:t>
            </a:r>
          </a:p>
          <a:p>
            <a:pPr marL="0" indent="0">
              <a:buNone/>
            </a:pPr>
            <a:r>
              <a:rPr lang="en-US" sz="2400" i="1" dirty="0"/>
              <a:t>	</a:t>
            </a:r>
            <a:r>
              <a:rPr lang="en-US" sz="2400" i="1" dirty="0" smtClean="0"/>
              <a:t>E</a:t>
            </a:r>
            <a:r>
              <a:rPr lang="en-US" sz="2400" dirty="0" smtClean="0"/>
              <a:t>.g., </a:t>
            </a:r>
            <a:r>
              <a:rPr lang="en-US" sz="2400" dirty="0"/>
              <a:t>IB-RDMA or HTCP throughput on </a:t>
            </a:r>
            <a:r>
              <a:rPr lang="en-US" sz="2400" dirty="0" smtClean="0"/>
              <a:t>900-mile connection</a:t>
            </a:r>
            <a:endParaRPr lang="en-US" sz="2400" i="1" dirty="0" smtClean="0"/>
          </a:p>
          <a:p>
            <a:pPr marL="0" indent="0">
              <a:buNone/>
            </a:pPr>
            <a:r>
              <a:rPr lang="en-US" sz="1000" dirty="0"/>
              <a:t>	</a:t>
            </a:r>
            <a:r>
              <a:rPr lang="en-US" sz="1000" dirty="0" smtClean="0"/>
              <a:t>	</a:t>
            </a:r>
          </a:p>
          <a:p>
            <a:pPr marL="457200" indent="-457200">
              <a:buFont typeface="+mj-lt"/>
              <a:buAutoNum type="arabicParenR"/>
            </a:pPr>
            <a:r>
              <a:rPr lang="en-US" sz="2000" dirty="0" smtClean="0"/>
              <a:t>Make multiple </a:t>
            </a:r>
            <a:r>
              <a:rPr lang="en-US" sz="2000" u="sng" dirty="0" smtClean="0"/>
              <a:t>measurements</a:t>
            </a:r>
            <a:r>
              <a:rPr lang="en-US" sz="2000" dirty="0" smtClean="0"/>
              <a:t> of performance on path lengths </a:t>
            </a:r>
            <a:r>
              <a:rPr lang="en-US" sz="2000" i="1" dirty="0" smtClean="0"/>
              <a:t>d</a:t>
            </a:r>
            <a:r>
              <a:rPr lang="en-US" sz="2000" dirty="0" smtClean="0"/>
              <a:t>:</a:t>
            </a:r>
          </a:p>
          <a:p>
            <a:pPr lvl="1"/>
            <a:r>
              <a:rPr lang="en-US" sz="1800" i="1" dirty="0" err="1" smtClean="0"/>
              <a:t>M</a:t>
            </a:r>
            <a:r>
              <a:rPr lang="en-US" sz="1800" i="1" baseline="-25000" dirty="0" err="1" smtClean="0"/>
              <a:t>s</a:t>
            </a:r>
            <a:r>
              <a:rPr lang="en-US" sz="1800" i="1" dirty="0" smtClean="0"/>
              <a:t>(d)</a:t>
            </a:r>
            <a:r>
              <a:rPr lang="en-US" sz="1800" dirty="0" smtClean="0"/>
              <a:t>: OPNET simulation</a:t>
            </a:r>
          </a:p>
          <a:p>
            <a:pPr lvl="1"/>
            <a:r>
              <a:rPr lang="en-US" sz="1800" i="1" dirty="0" smtClean="0"/>
              <a:t>M</a:t>
            </a:r>
            <a:r>
              <a:rPr lang="en-US" sz="1800" i="1" baseline="-25000" dirty="0" smtClean="0"/>
              <a:t>E</a:t>
            </a:r>
            <a:r>
              <a:rPr lang="en-US" sz="1800" i="1" dirty="0" smtClean="0"/>
              <a:t>(</a:t>
            </a:r>
            <a:r>
              <a:rPr lang="en-US" sz="1800" i="1" dirty="0"/>
              <a:t>d)</a:t>
            </a:r>
            <a:r>
              <a:rPr lang="en-US" sz="1800" dirty="0"/>
              <a:t>: </a:t>
            </a:r>
            <a:r>
              <a:rPr lang="en-US" sz="1800" dirty="0" smtClean="0"/>
              <a:t>ANUE-emulated path</a:t>
            </a:r>
          </a:p>
          <a:p>
            <a:pPr lvl="1"/>
            <a:r>
              <a:rPr lang="en-US" sz="1800" i="1" dirty="0" smtClean="0"/>
              <a:t>M</a:t>
            </a:r>
            <a:r>
              <a:rPr lang="en-US" sz="1800" i="1" baseline="-25000" dirty="0" smtClean="0"/>
              <a:t>U</a:t>
            </a:r>
            <a:r>
              <a:rPr lang="en-US" sz="1800" i="1" dirty="0" smtClean="0"/>
              <a:t>(d</a:t>
            </a:r>
            <a:r>
              <a:rPr lang="en-US" sz="1800" i="1" baseline="-25000" dirty="0" smtClean="0"/>
              <a:t>i</a:t>
            </a:r>
            <a:r>
              <a:rPr lang="en-US" sz="1800" i="1" dirty="0" smtClean="0"/>
              <a:t>)</a:t>
            </a:r>
            <a:r>
              <a:rPr lang="en-US" sz="1800" dirty="0"/>
              <a:t>: R</a:t>
            </a:r>
            <a:r>
              <a:rPr lang="en-US" sz="1800" dirty="0" smtClean="0"/>
              <a:t>eal network (</a:t>
            </a:r>
            <a:r>
              <a:rPr lang="en-US" sz="1800" dirty="0"/>
              <a:t>U</a:t>
            </a:r>
            <a:r>
              <a:rPr lang="en-US" sz="1800" dirty="0" smtClean="0"/>
              <a:t>SN)</a:t>
            </a:r>
          </a:p>
          <a:p>
            <a:pPr lvl="4"/>
            <a:endParaRPr lang="en-US" sz="1000" dirty="0" smtClean="0"/>
          </a:p>
          <a:p>
            <a:pPr marL="514350" indent="-514350">
              <a:buFont typeface="+mj-lt"/>
              <a:buAutoNum type="arabicParenR"/>
            </a:pPr>
            <a:r>
              <a:rPr lang="en-US" sz="2000" dirty="0" smtClean="0"/>
              <a:t>Compute </a:t>
            </a:r>
            <a:r>
              <a:rPr lang="en-US" sz="2000" u="sng" dirty="0" smtClean="0"/>
              <a:t>measurement regressions</a:t>
            </a:r>
            <a:r>
              <a:rPr lang="en-US" sz="2000" dirty="0" smtClean="0"/>
              <a:t> on </a:t>
            </a:r>
            <a:r>
              <a:rPr lang="en-US" sz="2000" i="1" dirty="0" smtClean="0"/>
              <a:t>d</a:t>
            </a:r>
            <a:r>
              <a:rPr lang="en-US" sz="2000" dirty="0"/>
              <a:t>:</a:t>
            </a:r>
            <a:r>
              <a:rPr lang="en-US" sz="2000" dirty="0" smtClean="0"/>
              <a:t> </a:t>
            </a:r>
            <a:r>
              <a:rPr lang="en-US" sz="2000" i="1" dirty="0" smtClean="0"/>
              <a:t>Ṁ</a:t>
            </a:r>
            <a:r>
              <a:rPr lang="en-US" sz="2000" i="1" baseline="-25000" dirty="0" smtClean="0"/>
              <a:t>A</a:t>
            </a:r>
            <a:r>
              <a:rPr lang="en-US" sz="2000" dirty="0" smtClean="0"/>
              <a:t>(.), </a:t>
            </a:r>
            <a:r>
              <a:rPr lang="en-US" sz="2000" i="1" dirty="0"/>
              <a:t>A</a:t>
            </a:r>
            <a:r>
              <a:rPr lang="en-US" sz="2000" dirty="0">
                <a:latin typeface="Times New Roman"/>
                <a:cs typeface="Times New Roman"/>
              </a:rPr>
              <a:t>∈</a:t>
            </a:r>
            <a:r>
              <a:rPr lang="en-US" sz="2000" dirty="0"/>
              <a:t>{</a:t>
            </a:r>
            <a:r>
              <a:rPr lang="en-US" sz="2000" i="1" dirty="0"/>
              <a:t>S</a:t>
            </a:r>
            <a:r>
              <a:rPr lang="en-US" sz="2000" dirty="0"/>
              <a:t>, </a:t>
            </a:r>
            <a:r>
              <a:rPr lang="en-US" sz="2000" i="1" dirty="0"/>
              <a:t>E</a:t>
            </a:r>
            <a:r>
              <a:rPr lang="en-US" sz="2000" dirty="0"/>
              <a:t>, </a:t>
            </a:r>
            <a:r>
              <a:rPr lang="en-US" sz="2000" i="1" dirty="0"/>
              <a:t>U</a:t>
            </a:r>
            <a:r>
              <a:rPr lang="en-US" sz="2000" dirty="0" smtClean="0"/>
              <a:t>}</a:t>
            </a:r>
          </a:p>
          <a:p>
            <a:pPr marL="2228850" lvl="4" indent="-514350">
              <a:buFont typeface="+mj-lt"/>
              <a:buAutoNum type="arabicParenR"/>
            </a:pPr>
            <a:endParaRPr lang="en-US" sz="800" dirty="0" smtClean="0"/>
          </a:p>
          <a:p>
            <a:pPr marL="514350" indent="-514350">
              <a:buFont typeface="+mj-lt"/>
              <a:buAutoNum type="arabicParenR"/>
            </a:pPr>
            <a:r>
              <a:rPr lang="en-US" sz="2000" dirty="0" smtClean="0"/>
              <a:t>Compute </a:t>
            </a:r>
            <a:r>
              <a:rPr lang="en-US" sz="2000" u="sng" dirty="0" smtClean="0"/>
              <a:t>differential regressions</a:t>
            </a:r>
            <a:r>
              <a:rPr lang="en-US" sz="2000" dirty="0" smtClean="0"/>
              <a:t>:</a:t>
            </a:r>
            <a:r>
              <a:rPr lang="en-US" sz="2000" i="1" dirty="0" smtClean="0"/>
              <a:t> </a:t>
            </a:r>
            <a:r>
              <a:rPr lang="en-US" sz="2000" dirty="0" smtClean="0"/>
              <a:t>∆</a:t>
            </a:r>
            <a:r>
              <a:rPr lang="en-US" sz="2000" i="1" dirty="0"/>
              <a:t>Ṁ</a:t>
            </a:r>
            <a:r>
              <a:rPr lang="en-US" sz="2000" i="1" baseline="-25000" dirty="0" smtClean="0"/>
              <a:t>A,B</a:t>
            </a:r>
            <a:r>
              <a:rPr lang="en-US" sz="2000" dirty="0" smtClean="0"/>
              <a:t>(.)</a:t>
            </a:r>
            <a:r>
              <a:rPr lang="en-US" sz="2000" i="1" dirty="0" smtClean="0"/>
              <a:t> = Ṁ</a:t>
            </a:r>
            <a:r>
              <a:rPr lang="en-US" sz="2000" i="1" baseline="-25000" dirty="0" smtClean="0"/>
              <a:t>A</a:t>
            </a:r>
            <a:r>
              <a:rPr lang="en-US" sz="2000" dirty="0" smtClean="0"/>
              <a:t>(</a:t>
            </a:r>
            <a:r>
              <a:rPr lang="en-US" sz="2000" dirty="0"/>
              <a:t>.</a:t>
            </a:r>
            <a:r>
              <a:rPr lang="en-US" sz="2000" dirty="0" smtClean="0"/>
              <a:t>) - </a:t>
            </a:r>
            <a:r>
              <a:rPr lang="en-US" sz="2000" i="1" dirty="0" smtClean="0"/>
              <a:t>Ṁ</a:t>
            </a:r>
            <a:r>
              <a:rPr lang="en-US" sz="2000" i="1" baseline="-25000" dirty="0" smtClean="0"/>
              <a:t>B</a:t>
            </a:r>
            <a:r>
              <a:rPr lang="en-US" sz="2000" dirty="0"/>
              <a:t>(.</a:t>
            </a:r>
            <a:r>
              <a:rPr lang="en-US" sz="2000" dirty="0" smtClean="0"/>
              <a:t>), </a:t>
            </a:r>
            <a:r>
              <a:rPr lang="en-US" sz="2000" i="1" dirty="0" smtClean="0"/>
              <a:t>A, B</a:t>
            </a:r>
            <a:r>
              <a:rPr lang="en-US" sz="2000" dirty="0" smtClean="0">
                <a:latin typeface="Times New Roman"/>
                <a:cs typeface="Times New Roman"/>
              </a:rPr>
              <a:t>∈</a:t>
            </a:r>
            <a:r>
              <a:rPr lang="en-US" sz="2000" dirty="0"/>
              <a:t>{</a:t>
            </a:r>
            <a:r>
              <a:rPr lang="en-US" sz="2000" i="1" dirty="0"/>
              <a:t>S</a:t>
            </a:r>
            <a:r>
              <a:rPr lang="en-US" sz="2000" dirty="0"/>
              <a:t>, </a:t>
            </a:r>
            <a:r>
              <a:rPr lang="en-US" sz="2000" i="1" dirty="0"/>
              <a:t>E</a:t>
            </a:r>
            <a:r>
              <a:rPr lang="en-US" sz="2000" dirty="0"/>
              <a:t>, </a:t>
            </a:r>
            <a:r>
              <a:rPr lang="en-US" sz="2000" i="1" dirty="0"/>
              <a:t>U</a:t>
            </a:r>
            <a:r>
              <a:rPr lang="en-US" sz="2000" dirty="0" smtClean="0"/>
              <a:t>}</a:t>
            </a:r>
          </a:p>
          <a:p>
            <a:pPr marL="2228850" lvl="4" indent="-514350">
              <a:buFont typeface="+mj-lt"/>
              <a:buAutoNum type="arabicParenR"/>
            </a:pPr>
            <a:endParaRPr lang="en-US" sz="800" dirty="0" smtClean="0"/>
          </a:p>
          <a:p>
            <a:pPr marL="514350" indent="-514350">
              <a:buFont typeface="+mj-lt"/>
              <a:buAutoNum type="arabicParenR"/>
            </a:pPr>
            <a:r>
              <a:rPr lang="en-US" sz="2000" dirty="0" smtClean="0"/>
              <a:t>Apply differential regression to obtain </a:t>
            </a:r>
            <a:r>
              <a:rPr lang="en-US" sz="2000" u="sng" dirty="0" smtClean="0"/>
              <a:t>estimates</a:t>
            </a:r>
            <a:r>
              <a:rPr lang="en-US" sz="2000" dirty="0" smtClean="0"/>
              <a:t>, </a:t>
            </a:r>
            <a:r>
              <a:rPr lang="en-US" sz="2000" i="1" dirty="0" smtClean="0"/>
              <a:t>C</a:t>
            </a:r>
            <a:r>
              <a:rPr lang="en-US" sz="2000" dirty="0" smtClean="0">
                <a:latin typeface="Times New Roman"/>
                <a:cs typeface="Times New Roman"/>
              </a:rPr>
              <a:t>∈</a:t>
            </a:r>
            <a:r>
              <a:rPr lang="en-US" sz="2000" dirty="0"/>
              <a:t>{</a:t>
            </a:r>
            <a:r>
              <a:rPr lang="en-US" sz="2000" i="1" dirty="0"/>
              <a:t>S</a:t>
            </a:r>
            <a:r>
              <a:rPr lang="en-US" sz="2000" dirty="0"/>
              <a:t>, </a:t>
            </a:r>
            <a:r>
              <a:rPr lang="en-US" sz="2000" i="1" dirty="0"/>
              <a:t>E</a:t>
            </a:r>
            <a:r>
              <a:rPr lang="en-US" sz="2000" dirty="0" smtClean="0"/>
              <a:t>}</a:t>
            </a:r>
          </a:p>
          <a:p>
            <a:pPr marL="0" indent="0">
              <a:buNone/>
            </a:pPr>
            <a:r>
              <a:rPr lang="en-US" sz="2000" dirty="0"/>
              <a:t>	</a:t>
            </a:r>
            <a:r>
              <a:rPr lang="en-US" sz="2000" dirty="0" smtClean="0"/>
              <a:t>			</a:t>
            </a:r>
            <a:r>
              <a:rPr lang="en-US" sz="2000" i="1" dirty="0" smtClean="0"/>
              <a:t>𝓜</a:t>
            </a:r>
            <a:r>
              <a:rPr lang="en-US" sz="2000" i="1" baseline="-25000" dirty="0" smtClean="0"/>
              <a:t>U</a:t>
            </a:r>
            <a:r>
              <a:rPr lang="en-US" sz="2000" dirty="0" smtClean="0"/>
              <a:t>(d)</a:t>
            </a:r>
            <a:r>
              <a:rPr lang="en-US" sz="2000" i="1" dirty="0" smtClean="0"/>
              <a:t> </a:t>
            </a:r>
            <a:r>
              <a:rPr lang="en-US" sz="2000" i="1" dirty="0"/>
              <a:t>= M</a:t>
            </a:r>
            <a:r>
              <a:rPr lang="en-US" sz="2000" i="1" baseline="-25000" dirty="0" smtClean="0"/>
              <a:t>C</a:t>
            </a:r>
            <a:r>
              <a:rPr lang="en-US" sz="2000" dirty="0" smtClean="0"/>
              <a:t>(d) </a:t>
            </a:r>
            <a:r>
              <a:rPr lang="en-US" sz="2000" dirty="0"/>
              <a:t>- ∆</a:t>
            </a:r>
            <a:r>
              <a:rPr lang="en-US" sz="2000" i="1" dirty="0" smtClean="0"/>
              <a:t>Ṁ</a:t>
            </a:r>
            <a:r>
              <a:rPr lang="en-US" sz="2000" i="1" baseline="-25000" dirty="0" smtClean="0"/>
              <a:t>C,U</a:t>
            </a:r>
            <a:r>
              <a:rPr lang="en-US" sz="2000" dirty="0" smtClean="0"/>
              <a:t>(d)</a:t>
            </a:r>
            <a:endParaRPr lang="en-US" sz="2000" dirty="0"/>
          </a:p>
          <a:p>
            <a:pPr marL="514350" indent="-514350">
              <a:buFont typeface="+mj-lt"/>
              <a:buAutoNum type="arabicParenR"/>
            </a:pPr>
            <a:endParaRPr lang="en-US" sz="2000" dirty="0"/>
          </a:p>
          <a:p>
            <a:pPr marL="514350" indent="-514350">
              <a:buFont typeface="+mj-lt"/>
              <a:buAutoNum type="arabicParenR"/>
            </a:pPr>
            <a:endParaRPr lang="en-US" sz="2000" dirty="0" smtClean="0"/>
          </a:p>
          <a:p>
            <a:endParaRPr lang="en-US" sz="2800" dirty="0" smtClean="0"/>
          </a:p>
          <a:p>
            <a:endParaRPr lang="en-US" sz="2800" dirty="0"/>
          </a:p>
          <a:p>
            <a:pPr lvl="1"/>
            <a:endParaRPr lang="en-US" sz="2000" i="1" dirty="0"/>
          </a:p>
        </p:txBody>
      </p:sp>
      <p:cxnSp>
        <p:nvCxnSpPr>
          <p:cNvPr id="12" name="Straight Arrow Connector 11"/>
          <p:cNvCxnSpPr/>
          <p:nvPr/>
        </p:nvCxnSpPr>
        <p:spPr bwMode="auto">
          <a:xfrm flipV="1">
            <a:off x="2869165" y="6090769"/>
            <a:ext cx="450376" cy="3002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TextBox 12"/>
          <p:cNvSpPr txBox="1"/>
          <p:nvPr/>
        </p:nvSpPr>
        <p:spPr>
          <a:xfrm>
            <a:off x="111161" y="6011366"/>
            <a:ext cx="4077101" cy="369332"/>
          </a:xfrm>
          <a:prstGeom prst="rect">
            <a:avLst/>
          </a:prstGeom>
          <a:solidFill>
            <a:schemeClr val="tx1"/>
          </a:solidFill>
        </p:spPr>
        <p:txBody>
          <a:bodyPr wrap="square" rtlCol="0">
            <a:spAutoFit/>
          </a:bodyPr>
          <a:lstStyle/>
          <a:p>
            <a:r>
              <a:rPr lang="en-US" dirty="0" smtClean="0">
                <a:solidFill>
                  <a:schemeClr val="accent2">
                    <a:lumMod val="40000"/>
                    <a:lumOff val="60000"/>
                  </a:schemeClr>
                </a:solidFill>
              </a:rPr>
              <a:t>simulated/emulated measurements</a:t>
            </a:r>
            <a:endParaRPr lang="en-US" dirty="0">
              <a:solidFill>
                <a:schemeClr val="accent2">
                  <a:lumMod val="40000"/>
                  <a:lumOff val="60000"/>
                </a:schemeClr>
              </a:solidFill>
            </a:endParaRPr>
          </a:p>
        </p:txBody>
      </p:sp>
      <p:sp>
        <p:nvSpPr>
          <p:cNvPr id="14" name="TextBox 13"/>
          <p:cNvSpPr txBox="1"/>
          <p:nvPr/>
        </p:nvSpPr>
        <p:spPr>
          <a:xfrm>
            <a:off x="4643372" y="6023982"/>
            <a:ext cx="3429754" cy="369332"/>
          </a:xfrm>
          <a:prstGeom prst="rect">
            <a:avLst/>
          </a:prstGeom>
          <a:solidFill>
            <a:schemeClr val="tx1"/>
          </a:solidFill>
        </p:spPr>
        <p:txBody>
          <a:bodyPr wrap="square" rtlCol="0">
            <a:spAutoFit/>
          </a:bodyPr>
          <a:lstStyle/>
          <a:p>
            <a:r>
              <a:rPr lang="en-US" dirty="0" smtClean="0">
                <a:solidFill>
                  <a:schemeClr val="accent2">
                    <a:lumMod val="40000"/>
                    <a:lumOff val="60000"/>
                  </a:schemeClr>
                </a:solidFill>
              </a:rPr>
              <a:t>point regression estimate</a:t>
            </a:r>
            <a:endParaRPr lang="en-US" dirty="0">
              <a:solidFill>
                <a:schemeClr val="accent2">
                  <a:lumMod val="40000"/>
                  <a:lumOff val="60000"/>
                </a:schemeClr>
              </a:solidFill>
            </a:endParaRPr>
          </a:p>
        </p:txBody>
      </p:sp>
      <p:sp>
        <p:nvSpPr>
          <p:cNvPr id="15" name="Right Brace 14"/>
          <p:cNvSpPr/>
          <p:nvPr/>
        </p:nvSpPr>
        <p:spPr>
          <a:xfrm rot="5400000">
            <a:off x="3439086" y="5667425"/>
            <a:ext cx="189894" cy="656798"/>
          </a:xfrm>
          <a:prstGeom prst="rightBrace">
            <a:avLst/>
          </a:prstGeom>
          <a:ln>
            <a:solidFill>
              <a:srgbClr val="E6B9B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ight Brace 15"/>
          <p:cNvSpPr/>
          <p:nvPr/>
        </p:nvSpPr>
        <p:spPr>
          <a:xfrm rot="5400000">
            <a:off x="4479209" y="5545573"/>
            <a:ext cx="205436" cy="916043"/>
          </a:xfrm>
          <a:prstGeom prst="rightBrace">
            <a:avLst/>
          </a:prstGeom>
          <a:ln>
            <a:solidFill>
              <a:srgbClr val="E6B9B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99122108"/>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0800"/>
          </a:xfrm>
        </p:spPr>
        <p:txBody>
          <a:bodyPr/>
          <a:lstStyle/>
          <a:p>
            <a:r>
              <a:rPr lang="en-US" dirty="0" smtClean="0"/>
              <a:t>We will extend the differential regression method in several areas</a:t>
            </a:r>
            <a:endParaRPr lang="en-US" dirty="0"/>
          </a:p>
        </p:txBody>
      </p:sp>
      <p:sp>
        <p:nvSpPr>
          <p:cNvPr id="3" name="Content Placeholder 2"/>
          <p:cNvSpPr>
            <a:spLocks noGrp="1"/>
          </p:cNvSpPr>
          <p:nvPr>
            <p:ph idx="1"/>
          </p:nvPr>
        </p:nvSpPr>
        <p:spPr/>
        <p:txBody>
          <a:bodyPr/>
          <a:lstStyle/>
          <a:p>
            <a:r>
              <a:rPr lang="en-US" dirty="0" smtClean="0"/>
              <a:t>To compare </a:t>
            </a:r>
            <a:r>
              <a:rPr lang="en-US" dirty="0"/>
              <a:t>different component </a:t>
            </a:r>
            <a:r>
              <a:rPr lang="en-US" dirty="0" smtClean="0"/>
              <a:t>models</a:t>
            </a:r>
          </a:p>
          <a:p>
            <a:pPr lvl="1"/>
            <a:r>
              <a:rPr lang="en-US" dirty="0" smtClean="0"/>
              <a:t>E.g., different models of network elements, storage systems, protocol implementations</a:t>
            </a:r>
          </a:p>
          <a:p>
            <a:pPr lvl="2"/>
            <a:endParaRPr lang="en-US" dirty="0" smtClean="0"/>
          </a:p>
          <a:p>
            <a:r>
              <a:rPr lang="en-US" dirty="0" smtClean="0"/>
              <a:t>To compare different composite models</a:t>
            </a:r>
          </a:p>
          <a:p>
            <a:pPr lvl="1"/>
            <a:r>
              <a:rPr lang="en-US" dirty="0" smtClean="0"/>
              <a:t>E.g., different methods for combining memory and CPU models</a:t>
            </a:r>
          </a:p>
          <a:p>
            <a:pPr lvl="1"/>
            <a:endParaRPr lang="en-US" dirty="0"/>
          </a:p>
          <a:p>
            <a:r>
              <a:rPr lang="en-US" dirty="0" smtClean="0"/>
              <a:t>To compare model </a:t>
            </a:r>
            <a:r>
              <a:rPr lang="en-US" dirty="0"/>
              <a:t>outputs with </a:t>
            </a:r>
            <a:r>
              <a:rPr lang="en-US" dirty="0" smtClean="0"/>
              <a:t>measurements</a:t>
            </a:r>
          </a:p>
        </p:txBody>
      </p:sp>
      <p:sp>
        <p:nvSpPr>
          <p:cNvPr id="4" name="Slide Number Placeholder 3"/>
          <p:cNvSpPr>
            <a:spLocks noGrp="1"/>
          </p:cNvSpPr>
          <p:nvPr>
            <p:ph type="sldNum" sz="quarter" idx="4"/>
          </p:nvPr>
        </p:nvSpPr>
        <p:spPr/>
        <p:txBody>
          <a:bodyPr/>
          <a:lstStyle/>
          <a:p>
            <a:fld id="{EC7F667F-AF00-6748-9CC4-23BB6FFE60B1}" type="slidenum">
              <a:rPr lang="en-US" smtClean="0"/>
              <a:pPr/>
              <a:t>24</a:t>
            </a:fld>
            <a:endParaRPr lang="en-US"/>
          </a:p>
        </p:txBody>
      </p:sp>
    </p:spTree>
    <p:extLst>
      <p:ext uri="{BB962C8B-B14F-4D97-AF65-F5344CB8AC3E}">
        <p14:creationId xmlns:p14="http://schemas.microsoft.com/office/powerpoint/2010/main" val="951658206"/>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p:cNvSpPr/>
          <p:nvPr/>
        </p:nvSpPr>
        <p:spPr>
          <a:xfrm>
            <a:off x="6824133" y="1891644"/>
            <a:ext cx="1761067" cy="2159935"/>
          </a:xfrm>
          <a:prstGeom prst="rightArrow">
            <a:avLst>
              <a:gd name="adj1" fmla="val 76575"/>
              <a:gd name="adj2" fmla="val 26744"/>
            </a:avLst>
          </a:prstGeom>
          <a:no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841233" y="4032071"/>
            <a:ext cx="2830728" cy="954107"/>
          </a:xfrm>
          <a:prstGeom prst="rect">
            <a:avLst/>
          </a:prstGeom>
          <a:solidFill>
            <a:schemeClr val="tx1"/>
          </a:solidFill>
        </p:spPr>
        <p:txBody>
          <a:bodyPr wrap="square" rtlCol="0">
            <a:spAutoFit/>
          </a:bodyPr>
          <a:lstStyle/>
          <a:p>
            <a:r>
              <a:rPr lang="en-US" sz="2800" dirty="0">
                <a:solidFill>
                  <a:schemeClr val="bg1"/>
                </a:solidFill>
                <a:latin typeface="Helvetica Neue"/>
                <a:cs typeface="Helvetica Neue"/>
              </a:rPr>
              <a:t>S</a:t>
            </a:r>
            <a:r>
              <a:rPr lang="en-US" sz="2800" dirty="0" smtClean="0">
                <a:solidFill>
                  <a:schemeClr val="bg1"/>
                </a:solidFill>
                <a:latin typeface="Helvetica Neue"/>
                <a:cs typeface="Helvetica Neue"/>
              </a:rPr>
              <a:t>ystem </a:t>
            </a:r>
          </a:p>
          <a:p>
            <a:r>
              <a:rPr lang="en-US" sz="2800" dirty="0">
                <a:solidFill>
                  <a:schemeClr val="bg1"/>
                </a:solidFill>
                <a:latin typeface="Helvetica Neue"/>
                <a:cs typeface="Helvetica Neue"/>
              </a:rPr>
              <a:t>p</a:t>
            </a:r>
            <a:r>
              <a:rPr lang="en-US" sz="2800" dirty="0" smtClean="0">
                <a:solidFill>
                  <a:schemeClr val="bg1"/>
                </a:solidFill>
                <a:latin typeface="Helvetica Neue"/>
                <a:cs typeface="Helvetica Neue"/>
              </a:rPr>
              <a:t>arameters</a:t>
            </a:r>
            <a:endParaRPr lang="en-US" sz="2800" dirty="0">
              <a:solidFill>
                <a:schemeClr val="bg1"/>
              </a:solidFill>
              <a:latin typeface="Helvetica Neue"/>
              <a:cs typeface="Helvetica Neue"/>
            </a:endParaRPr>
          </a:p>
        </p:txBody>
      </p:sp>
      <p:sp>
        <p:nvSpPr>
          <p:cNvPr id="80" name="TextBox 79"/>
          <p:cNvSpPr txBox="1"/>
          <p:nvPr/>
        </p:nvSpPr>
        <p:spPr>
          <a:xfrm>
            <a:off x="2914540" y="4032071"/>
            <a:ext cx="2529109" cy="954107"/>
          </a:xfrm>
          <a:prstGeom prst="rect">
            <a:avLst/>
          </a:prstGeom>
          <a:solidFill>
            <a:schemeClr val="tx1"/>
          </a:solidFill>
        </p:spPr>
        <p:txBody>
          <a:bodyPr wrap="square" rtlCol="0">
            <a:spAutoFit/>
          </a:bodyPr>
          <a:lstStyle/>
          <a:p>
            <a:r>
              <a:rPr lang="en-US" sz="2800" dirty="0">
                <a:solidFill>
                  <a:schemeClr val="bg1"/>
                </a:solidFill>
                <a:latin typeface="Helvetica Neue"/>
                <a:cs typeface="Helvetica Neue"/>
              </a:rPr>
              <a:t>T</a:t>
            </a:r>
            <a:r>
              <a:rPr lang="en-US" sz="2800" dirty="0" smtClean="0">
                <a:solidFill>
                  <a:schemeClr val="bg1"/>
                </a:solidFill>
                <a:latin typeface="Helvetica Neue"/>
                <a:cs typeface="Helvetica Neue"/>
              </a:rPr>
              <a:t>ask size </a:t>
            </a:r>
          </a:p>
          <a:p>
            <a:r>
              <a:rPr lang="en-US" sz="2800" dirty="0">
                <a:solidFill>
                  <a:schemeClr val="bg1"/>
                </a:solidFill>
                <a:latin typeface="Helvetica Neue"/>
                <a:cs typeface="Helvetica Neue"/>
              </a:rPr>
              <a:t>p</a:t>
            </a:r>
            <a:r>
              <a:rPr lang="en-US" sz="2800" dirty="0" smtClean="0">
                <a:solidFill>
                  <a:schemeClr val="bg1"/>
                </a:solidFill>
                <a:latin typeface="Helvetica Neue"/>
                <a:cs typeface="Helvetica Neue"/>
              </a:rPr>
              <a:t>arameters</a:t>
            </a:r>
            <a:endParaRPr lang="en-US" sz="2800" dirty="0">
              <a:solidFill>
                <a:schemeClr val="bg1"/>
              </a:solidFill>
              <a:latin typeface="Helvetica Neue"/>
              <a:cs typeface="Helvetica Neue"/>
            </a:endParaRPr>
          </a:p>
        </p:txBody>
      </p:sp>
      <p:sp>
        <p:nvSpPr>
          <p:cNvPr id="3" name="Title 2"/>
          <p:cNvSpPr>
            <a:spLocks noGrp="1"/>
          </p:cNvSpPr>
          <p:nvPr>
            <p:ph type="title"/>
          </p:nvPr>
        </p:nvSpPr>
        <p:spPr>
          <a:xfrm>
            <a:off x="0" y="0"/>
            <a:ext cx="9144000" cy="787940"/>
          </a:xfrm>
        </p:spPr>
        <p:txBody>
          <a:bodyPr/>
          <a:lstStyle/>
          <a:p>
            <a:r>
              <a:rPr lang="en-US" dirty="0" smtClean="0"/>
              <a:t>Component model</a:t>
            </a:r>
            <a:endParaRPr lang="en-US" dirty="0"/>
          </a:p>
        </p:txBody>
      </p:sp>
      <p:sp>
        <p:nvSpPr>
          <p:cNvPr id="68" name="Rectangle 67"/>
          <p:cNvSpPr/>
          <p:nvPr/>
        </p:nvSpPr>
        <p:spPr>
          <a:xfrm>
            <a:off x="1539925" y="2284833"/>
            <a:ext cx="2271272" cy="1051034"/>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Helvetica Neue"/>
                <a:cs typeface="Helvetica Neue"/>
              </a:rPr>
              <a:t>c</a:t>
            </a:r>
            <a:r>
              <a:rPr lang="en-US" sz="2400" dirty="0" smtClean="0">
                <a:solidFill>
                  <a:schemeClr val="bg1"/>
                </a:solidFill>
                <a:latin typeface="Helvetica Neue"/>
                <a:cs typeface="Helvetica Neue"/>
              </a:rPr>
              <a:t>omponent</a:t>
            </a:r>
          </a:p>
          <a:p>
            <a:pPr algn="ctr"/>
            <a:r>
              <a:rPr lang="en-US" sz="2400" dirty="0" smtClean="0">
                <a:solidFill>
                  <a:schemeClr val="bg1"/>
                </a:solidFill>
                <a:latin typeface="Helvetica Neue"/>
                <a:cs typeface="Helvetica Neue"/>
              </a:rPr>
              <a:t> </a:t>
            </a:r>
            <a:r>
              <a:rPr lang="en-US" sz="2400" i="1" dirty="0" smtClean="0">
                <a:solidFill>
                  <a:schemeClr val="bg1"/>
                </a:solidFill>
                <a:latin typeface="Helvetica Neue"/>
                <a:cs typeface="Helvetica Neue"/>
              </a:rPr>
              <a:t>i</a:t>
            </a:r>
            <a:endParaRPr lang="en-US" sz="2400" i="1" dirty="0">
              <a:solidFill>
                <a:schemeClr val="bg1"/>
              </a:solidFill>
              <a:latin typeface="Helvetica Neue"/>
              <a:cs typeface="Helvetica Neue"/>
            </a:endParaRPr>
          </a:p>
        </p:txBody>
      </p:sp>
      <p:cxnSp>
        <p:nvCxnSpPr>
          <p:cNvPr id="69" name="Straight Arrow Connector 68"/>
          <p:cNvCxnSpPr/>
          <p:nvPr/>
        </p:nvCxnSpPr>
        <p:spPr>
          <a:xfrm flipH="1" flipV="1">
            <a:off x="1833307" y="3305438"/>
            <a:ext cx="2" cy="731520"/>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68067" y="865367"/>
            <a:ext cx="1326292" cy="954107"/>
          </a:xfrm>
          <a:prstGeom prst="rect">
            <a:avLst/>
          </a:prstGeom>
          <a:solidFill>
            <a:schemeClr val="tx1"/>
          </a:solidFill>
        </p:spPr>
        <p:txBody>
          <a:bodyPr wrap="square" rtlCol="0">
            <a:spAutoFit/>
          </a:bodyPr>
          <a:lstStyle/>
          <a:p>
            <a:r>
              <a:rPr lang="en-US" sz="2800" dirty="0">
                <a:solidFill>
                  <a:schemeClr val="bg1"/>
                </a:solidFill>
                <a:latin typeface="Helvetica Neue"/>
                <a:cs typeface="Helvetica Neue"/>
              </a:rPr>
              <a:t>c</a:t>
            </a:r>
            <a:r>
              <a:rPr lang="en-US" sz="2800" dirty="0" smtClean="0">
                <a:solidFill>
                  <a:schemeClr val="bg1"/>
                </a:solidFill>
                <a:latin typeface="Helvetica Neue"/>
                <a:cs typeface="Helvetica Neue"/>
              </a:rPr>
              <a:t>ost  terms</a:t>
            </a:r>
            <a:endParaRPr lang="en-US" sz="2800" dirty="0">
              <a:solidFill>
                <a:schemeClr val="bg1"/>
              </a:solidFill>
              <a:latin typeface="Helvetica Neue"/>
              <a:cs typeface="Helvetica Neue"/>
            </a:endParaRPr>
          </a:p>
        </p:txBody>
      </p:sp>
      <p:graphicFrame>
        <p:nvGraphicFramePr>
          <p:cNvPr id="76" name="Object 75"/>
          <p:cNvGraphicFramePr>
            <a:graphicFrameLocks noChangeAspect="1"/>
          </p:cNvGraphicFramePr>
          <p:nvPr>
            <p:extLst>
              <p:ext uri="{D42A27DB-BD31-4B8C-83A1-F6EECF244321}">
                <p14:modId xmlns:p14="http://schemas.microsoft.com/office/powerpoint/2010/main" val="2657508811"/>
              </p:ext>
            </p:extLst>
          </p:nvPr>
        </p:nvGraphicFramePr>
        <p:xfrm>
          <a:off x="5149693" y="2143064"/>
          <a:ext cx="845778" cy="832983"/>
        </p:xfrm>
        <a:graphic>
          <a:graphicData uri="http://schemas.openxmlformats.org/presentationml/2006/ole">
            <mc:AlternateContent xmlns:mc="http://schemas.openxmlformats.org/markup-compatibility/2006">
              <mc:Choice xmlns:v="urn:schemas-microsoft-com:vml" Requires="v">
                <p:oleObj spid="_x0000_s1607" name="Equation" r:id="rId4" imgW="317500" imgH="292100" progId="Equation.DSMT4">
                  <p:embed/>
                </p:oleObj>
              </mc:Choice>
              <mc:Fallback>
                <p:oleObj name="Equation" r:id="rId4" imgW="317500" imgH="292100" progId="Equation.DSMT4">
                  <p:embed/>
                  <p:pic>
                    <p:nvPicPr>
                      <p:cNvPr id="0" name=""/>
                      <p:cNvPicPr>
                        <a:picLocks noChangeAspect="1" noChangeArrowheads="1"/>
                      </p:cNvPicPr>
                      <p:nvPr/>
                    </p:nvPicPr>
                    <p:blipFill>
                      <a:blip r:embed="rId5"/>
                      <a:srcRect/>
                      <a:stretch>
                        <a:fillRect/>
                      </a:stretch>
                    </p:blipFill>
                    <p:spPr bwMode="auto">
                      <a:xfrm>
                        <a:off x="5149693" y="2143064"/>
                        <a:ext cx="845778" cy="832983"/>
                      </a:xfrm>
                      <a:prstGeom prst="rect">
                        <a:avLst/>
                      </a:prstGeom>
                      <a:noFill/>
                      <a:extLst/>
                    </p:spPr>
                  </p:pic>
                </p:oleObj>
              </mc:Fallback>
            </mc:AlternateContent>
          </a:graphicData>
        </a:graphic>
      </p:graphicFrame>
      <p:cxnSp>
        <p:nvCxnSpPr>
          <p:cNvPr id="79" name="Straight Arrow Connector 78"/>
          <p:cNvCxnSpPr/>
          <p:nvPr/>
        </p:nvCxnSpPr>
        <p:spPr>
          <a:xfrm flipV="1">
            <a:off x="3459400" y="3324814"/>
            <a:ext cx="0" cy="731520"/>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804200" y="2783994"/>
            <a:ext cx="2278177" cy="830997"/>
          </a:xfrm>
          <a:prstGeom prst="rect">
            <a:avLst/>
          </a:prstGeom>
          <a:noFill/>
        </p:spPr>
        <p:txBody>
          <a:bodyPr wrap="square" rtlCol="0">
            <a:spAutoFit/>
          </a:bodyPr>
          <a:lstStyle/>
          <a:p>
            <a:r>
              <a:rPr lang="en-US" sz="2400" dirty="0">
                <a:solidFill>
                  <a:schemeClr val="bg1"/>
                </a:solidFill>
                <a:latin typeface="Helvetica Neue"/>
                <a:cs typeface="Helvetica Neue"/>
              </a:rPr>
              <a:t>p</a:t>
            </a:r>
            <a:r>
              <a:rPr lang="en-US" sz="2400" dirty="0" smtClean="0">
                <a:solidFill>
                  <a:schemeClr val="bg1"/>
                </a:solidFill>
                <a:latin typeface="Helvetica Neue"/>
                <a:cs typeface="Helvetica Neue"/>
              </a:rPr>
              <a:t>erformance </a:t>
            </a:r>
            <a:endParaRPr lang="en-US" sz="2400" dirty="0">
              <a:solidFill>
                <a:schemeClr val="bg1"/>
              </a:solidFill>
              <a:latin typeface="Helvetica Neue"/>
              <a:cs typeface="Helvetica Neue"/>
            </a:endParaRPr>
          </a:p>
          <a:p>
            <a:r>
              <a:rPr lang="en-US" sz="2400" dirty="0" smtClean="0">
                <a:solidFill>
                  <a:schemeClr val="bg1"/>
                </a:solidFill>
                <a:latin typeface="Helvetica Neue"/>
                <a:cs typeface="Helvetica Neue"/>
              </a:rPr>
              <a:t>quality model</a:t>
            </a:r>
            <a:endParaRPr lang="en-US" sz="2400" dirty="0">
              <a:solidFill>
                <a:schemeClr val="bg1"/>
              </a:solidFill>
              <a:latin typeface="Helvetica Neue"/>
              <a:cs typeface="Helvetica Neue"/>
            </a:endParaRPr>
          </a:p>
        </p:txBody>
      </p:sp>
      <p:graphicFrame>
        <p:nvGraphicFramePr>
          <p:cNvPr id="87" name="Object 86"/>
          <p:cNvGraphicFramePr>
            <a:graphicFrameLocks noChangeAspect="1"/>
          </p:cNvGraphicFramePr>
          <p:nvPr>
            <p:extLst>
              <p:ext uri="{D42A27DB-BD31-4B8C-83A1-F6EECF244321}">
                <p14:modId xmlns:p14="http://schemas.microsoft.com/office/powerpoint/2010/main" val="2209714016"/>
              </p:ext>
            </p:extLst>
          </p:nvPr>
        </p:nvGraphicFramePr>
        <p:xfrm>
          <a:off x="1673054" y="882478"/>
          <a:ext cx="1682750" cy="866774"/>
        </p:xfrm>
        <a:graphic>
          <a:graphicData uri="http://schemas.openxmlformats.org/presentationml/2006/ole">
            <mc:AlternateContent xmlns:mc="http://schemas.openxmlformats.org/markup-compatibility/2006">
              <mc:Choice xmlns:v="urn:schemas-microsoft-com:vml" Requires="v">
                <p:oleObj spid="_x0000_s1608" name="Equation" r:id="rId6" imgW="685800" imgH="330200" progId="Equation.DSMT4">
                  <p:embed/>
                </p:oleObj>
              </mc:Choice>
              <mc:Fallback>
                <p:oleObj name="Equation" r:id="rId6" imgW="685800" imgH="330200" progId="Equation.DSMT4">
                  <p:embed/>
                  <p:pic>
                    <p:nvPicPr>
                      <p:cNvPr id="0" name=""/>
                      <p:cNvPicPr>
                        <a:picLocks noChangeAspect="1" noChangeArrowheads="1"/>
                      </p:cNvPicPr>
                      <p:nvPr/>
                    </p:nvPicPr>
                    <p:blipFill>
                      <a:blip r:embed="rId7"/>
                      <a:srcRect/>
                      <a:stretch>
                        <a:fillRect/>
                      </a:stretch>
                    </p:blipFill>
                    <p:spPr bwMode="auto">
                      <a:xfrm>
                        <a:off x="1673054" y="882478"/>
                        <a:ext cx="1682750" cy="8667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 name="Object 87"/>
          <p:cNvGraphicFramePr>
            <a:graphicFrameLocks noChangeAspect="1"/>
          </p:cNvGraphicFramePr>
          <p:nvPr>
            <p:extLst>
              <p:ext uri="{D42A27DB-BD31-4B8C-83A1-F6EECF244321}">
                <p14:modId xmlns:p14="http://schemas.microsoft.com/office/powerpoint/2010/main" val="354122941"/>
              </p:ext>
            </p:extLst>
          </p:nvPr>
        </p:nvGraphicFramePr>
        <p:xfrm>
          <a:off x="2840418" y="3153667"/>
          <a:ext cx="586743" cy="913575"/>
        </p:xfrm>
        <a:graphic>
          <a:graphicData uri="http://schemas.openxmlformats.org/presentationml/2006/ole">
            <mc:AlternateContent xmlns:mc="http://schemas.openxmlformats.org/markup-compatibility/2006">
              <mc:Choice xmlns:v="urn:schemas-microsoft-com:vml" Requires="v">
                <p:oleObj spid="_x0000_s1609" name="Equation" r:id="rId8" imgW="165100" imgH="241300" progId="Equation.DSMT4">
                  <p:embed/>
                </p:oleObj>
              </mc:Choice>
              <mc:Fallback>
                <p:oleObj name="Equation" r:id="rId8" imgW="165100" imgH="241300" progId="Equation.DSMT4">
                  <p:embed/>
                  <p:pic>
                    <p:nvPicPr>
                      <p:cNvPr id="0" name=""/>
                      <p:cNvPicPr>
                        <a:picLocks noChangeAspect="1" noChangeArrowheads="1"/>
                      </p:cNvPicPr>
                      <p:nvPr/>
                    </p:nvPicPr>
                    <p:blipFill>
                      <a:blip r:embed="rId9"/>
                      <a:srcRect/>
                      <a:stretch>
                        <a:fillRect/>
                      </a:stretch>
                    </p:blipFill>
                    <p:spPr bwMode="auto">
                      <a:xfrm>
                        <a:off x="2840418" y="3153667"/>
                        <a:ext cx="586743" cy="91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 name="Object 88"/>
          <p:cNvGraphicFramePr>
            <a:graphicFrameLocks noChangeAspect="1"/>
          </p:cNvGraphicFramePr>
          <p:nvPr>
            <p:extLst>
              <p:ext uri="{D42A27DB-BD31-4B8C-83A1-F6EECF244321}">
                <p14:modId xmlns:p14="http://schemas.microsoft.com/office/powerpoint/2010/main" val="943007121"/>
              </p:ext>
            </p:extLst>
          </p:nvPr>
        </p:nvGraphicFramePr>
        <p:xfrm>
          <a:off x="1322765" y="3182241"/>
          <a:ext cx="447406" cy="910843"/>
        </p:xfrm>
        <a:graphic>
          <a:graphicData uri="http://schemas.openxmlformats.org/presentationml/2006/ole">
            <mc:AlternateContent xmlns:mc="http://schemas.openxmlformats.org/markup-compatibility/2006">
              <mc:Choice xmlns:v="urn:schemas-microsoft-com:vml" Requires="v">
                <p:oleObj spid="_x0000_s1610" name="Equation" r:id="rId10" imgW="127000" imgH="241300" progId="Equation.DSMT4">
                  <p:embed/>
                </p:oleObj>
              </mc:Choice>
              <mc:Fallback>
                <p:oleObj name="Equation" r:id="rId10" imgW="127000" imgH="241300" progId="Equation.DSMT4">
                  <p:embed/>
                  <p:pic>
                    <p:nvPicPr>
                      <p:cNvPr id="0" name=""/>
                      <p:cNvPicPr>
                        <a:picLocks noChangeAspect="1" noChangeArrowheads="1"/>
                      </p:cNvPicPr>
                      <p:nvPr/>
                    </p:nvPicPr>
                    <p:blipFill>
                      <a:blip r:embed="rId11"/>
                      <a:srcRect/>
                      <a:stretch>
                        <a:fillRect/>
                      </a:stretch>
                    </p:blipFill>
                    <p:spPr bwMode="auto">
                      <a:xfrm>
                        <a:off x="1322765" y="3182241"/>
                        <a:ext cx="447406" cy="9108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0" name="Straight Arrow Connector 19"/>
          <p:cNvCxnSpPr/>
          <p:nvPr/>
        </p:nvCxnSpPr>
        <p:spPr>
          <a:xfrm flipV="1">
            <a:off x="2049698" y="1625600"/>
            <a:ext cx="0" cy="639857"/>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111346" y="1625600"/>
            <a:ext cx="0" cy="639858"/>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V="1">
            <a:off x="4292803" y="2059331"/>
            <a:ext cx="0" cy="914400"/>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V="1">
            <a:off x="4268397" y="2701234"/>
            <a:ext cx="0" cy="914400"/>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003596" y="5255842"/>
            <a:ext cx="3568401" cy="936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latin typeface="Helvetica Neue"/>
                <a:cs typeface="Helvetica Neue"/>
              </a:rPr>
              <a:t>Experiment design</a:t>
            </a:r>
            <a:br>
              <a:rPr lang="en-US" sz="2400" b="1" dirty="0" smtClean="0">
                <a:solidFill>
                  <a:srgbClr val="FFFF00"/>
                </a:solidFill>
                <a:latin typeface="Helvetica Neue"/>
                <a:cs typeface="Helvetica Neue"/>
              </a:rPr>
            </a:br>
            <a:r>
              <a:rPr lang="en-US" sz="2400" b="1" dirty="0" smtClean="0">
                <a:solidFill>
                  <a:srgbClr val="FFFF00"/>
                </a:solidFill>
                <a:latin typeface="Helvetica Neue"/>
                <a:cs typeface="Helvetica Neue"/>
              </a:rPr>
              <a:t>(active learning)</a:t>
            </a:r>
            <a:endParaRPr lang="en-US" sz="2400" b="1" dirty="0">
              <a:solidFill>
                <a:srgbClr val="FFFF00"/>
              </a:solidFill>
              <a:latin typeface="Helvetica Neue"/>
              <a:cs typeface="Helvetica Neue"/>
            </a:endParaRPr>
          </a:p>
        </p:txBody>
      </p:sp>
      <p:sp>
        <p:nvSpPr>
          <p:cNvPr id="26" name="Rectangle 25"/>
          <p:cNvSpPr/>
          <p:nvPr/>
        </p:nvSpPr>
        <p:spPr>
          <a:xfrm>
            <a:off x="6678001" y="2040130"/>
            <a:ext cx="1769842" cy="1736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accent6">
                    <a:lumMod val="60000"/>
                    <a:lumOff val="40000"/>
                  </a:schemeClr>
                </a:solidFill>
                <a:latin typeface="Helvetica Neue"/>
                <a:cs typeface="Helvetica Neue"/>
              </a:rPr>
              <a:t>Analytical and empirical models</a:t>
            </a:r>
            <a:endParaRPr lang="en-US" sz="2400" dirty="0">
              <a:solidFill>
                <a:schemeClr val="accent6">
                  <a:lumMod val="60000"/>
                  <a:lumOff val="40000"/>
                </a:schemeClr>
              </a:solidFill>
              <a:latin typeface="Helvetica Neue"/>
              <a:cs typeface="Helvetica Neue"/>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670729463"/>
              </p:ext>
            </p:extLst>
          </p:nvPr>
        </p:nvGraphicFramePr>
        <p:xfrm>
          <a:off x="5059897" y="5173667"/>
          <a:ext cx="1449388" cy="733425"/>
        </p:xfrm>
        <a:graphic>
          <a:graphicData uri="http://schemas.openxmlformats.org/presentationml/2006/ole">
            <mc:AlternateContent xmlns:mc="http://schemas.openxmlformats.org/markup-compatibility/2006">
              <mc:Choice xmlns:v="urn:schemas-microsoft-com:vml" Requires="v">
                <p:oleObj spid="_x0000_s1611" name="Equation" r:id="rId12" imgW="584200" imgH="254000" progId="Equation.DSMT4">
                  <p:embed/>
                </p:oleObj>
              </mc:Choice>
              <mc:Fallback>
                <p:oleObj name="Equation" r:id="rId12" imgW="584200" imgH="254000" progId="Equation.DSMT4">
                  <p:embed/>
                  <p:pic>
                    <p:nvPicPr>
                      <p:cNvPr id="0" name=""/>
                      <p:cNvPicPr>
                        <a:picLocks noChangeAspect="1" noChangeArrowheads="1"/>
                      </p:cNvPicPr>
                      <p:nvPr/>
                    </p:nvPicPr>
                    <p:blipFill>
                      <a:blip r:embed="rId13"/>
                      <a:srcRect/>
                      <a:stretch>
                        <a:fillRect/>
                      </a:stretch>
                    </p:blipFill>
                    <p:spPr bwMode="auto">
                      <a:xfrm>
                        <a:off x="5059897" y="5173667"/>
                        <a:ext cx="1449388" cy="733425"/>
                      </a:xfrm>
                      <a:prstGeom prst="rect">
                        <a:avLst/>
                      </a:prstGeom>
                      <a:noFill/>
                      <a:extLst/>
                    </p:spPr>
                  </p:pic>
                </p:oleObj>
              </mc:Fallback>
            </mc:AlternateContent>
          </a:graphicData>
        </a:graphic>
      </p:graphicFrame>
      <p:sp>
        <p:nvSpPr>
          <p:cNvPr id="28" name="TextBox 27"/>
          <p:cNvSpPr txBox="1"/>
          <p:nvPr/>
        </p:nvSpPr>
        <p:spPr>
          <a:xfrm>
            <a:off x="6551310" y="5289708"/>
            <a:ext cx="2508029" cy="523220"/>
          </a:xfrm>
          <a:prstGeom prst="rect">
            <a:avLst/>
          </a:prstGeom>
          <a:noFill/>
        </p:spPr>
        <p:txBody>
          <a:bodyPr wrap="square" rtlCol="0">
            <a:spAutoFit/>
          </a:bodyPr>
          <a:lstStyle/>
          <a:p>
            <a:r>
              <a:rPr lang="en-US" sz="2800" dirty="0">
                <a:solidFill>
                  <a:schemeClr val="bg1"/>
                </a:solidFill>
                <a:latin typeface="Helvetica Neue"/>
                <a:cs typeface="Helvetica Neue"/>
              </a:rPr>
              <a:t>i</a:t>
            </a:r>
            <a:r>
              <a:rPr lang="en-US" sz="2800" dirty="0" smtClean="0">
                <a:solidFill>
                  <a:schemeClr val="bg1"/>
                </a:solidFill>
                <a:latin typeface="Helvetica Neue"/>
                <a:cs typeface="Helvetica Neue"/>
              </a:rPr>
              <a:t>s a regression</a:t>
            </a:r>
            <a:endParaRPr lang="en-US" sz="2800" dirty="0">
              <a:solidFill>
                <a:schemeClr val="bg1"/>
              </a:solidFill>
              <a:latin typeface="Helvetica Neue"/>
              <a:cs typeface="Helvetica Neue"/>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1740781586"/>
              </p:ext>
            </p:extLst>
          </p:nvPr>
        </p:nvGraphicFramePr>
        <p:xfrm>
          <a:off x="6986035" y="5689604"/>
          <a:ext cx="1006507" cy="991398"/>
        </p:xfrm>
        <a:graphic>
          <a:graphicData uri="http://schemas.openxmlformats.org/presentationml/2006/ole">
            <mc:AlternateContent xmlns:mc="http://schemas.openxmlformats.org/markup-compatibility/2006">
              <mc:Choice xmlns:v="urn:schemas-microsoft-com:vml" Requires="v">
                <p:oleObj spid="_x0000_s1612" name="Equation" r:id="rId14" imgW="301680" imgH="283320" progId="Equation.DSMT4">
                  <p:embed/>
                </p:oleObj>
              </mc:Choice>
              <mc:Fallback>
                <p:oleObj name="Equation" r:id="rId14" imgW="301680" imgH="2833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6035" y="5689604"/>
                        <a:ext cx="1006507" cy="991398"/>
                      </a:xfrm>
                      <a:prstGeom prst="rect">
                        <a:avLst/>
                      </a:prstGeom>
                      <a:noFill/>
                      <a:ln>
                        <a:noFill/>
                      </a:ln>
                    </p:spPr>
                  </p:pic>
                </p:oleObj>
              </mc:Fallback>
            </mc:AlternateContent>
          </a:graphicData>
        </a:graphic>
      </p:graphicFrame>
      <p:sp>
        <p:nvSpPr>
          <p:cNvPr id="30" name="TextBox 29"/>
          <p:cNvSpPr txBox="1"/>
          <p:nvPr/>
        </p:nvSpPr>
        <p:spPr>
          <a:xfrm>
            <a:off x="5059897" y="5897593"/>
            <a:ext cx="2255312" cy="523220"/>
          </a:xfrm>
          <a:prstGeom prst="rect">
            <a:avLst/>
          </a:prstGeom>
          <a:noFill/>
        </p:spPr>
        <p:txBody>
          <a:bodyPr wrap="square" rtlCol="0">
            <a:spAutoFit/>
          </a:bodyPr>
          <a:lstStyle/>
          <a:p>
            <a:r>
              <a:rPr lang="en-US" sz="2800" dirty="0" smtClean="0">
                <a:solidFill>
                  <a:schemeClr val="bg1"/>
                </a:solidFill>
                <a:latin typeface="Helvetica Neue"/>
                <a:cs typeface="Helvetica Neue"/>
              </a:rPr>
              <a:t>estimate of</a:t>
            </a:r>
            <a:endParaRPr lang="en-US" sz="2800" dirty="0">
              <a:solidFill>
                <a:schemeClr val="bg1"/>
              </a:solidFill>
              <a:latin typeface="Helvetica Neue"/>
              <a:cs typeface="Helvetica Neue"/>
            </a:endParaRPr>
          </a:p>
        </p:txBody>
      </p:sp>
      <p:sp>
        <p:nvSpPr>
          <p:cNvPr id="8" name="Rectangle 7"/>
          <p:cNvSpPr/>
          <p:nvPr/>
        </p:nvSpPr>
        <p:spPr>
          <a:xfrm>
            <a:off x="5014229" y="5173667"/>
            <a:ext cx="3994307" cy="1507335"/>
          </a:xfrm>
          <a:prstGeom prst="rect">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ight Arrow 32"/>
          <p:cNvSpPr/>
          <p:nvPr/>
        </p:nvSpPr>
        <p:spPr>
          <a:xfrm rot="16200000">
            <a:off x="2184336" y="3912270"/>
            <a:ext cx="1206922" cy="3466803"/>
          </a:xfrm>
          <a:prstGeom prst="rightArrow">
            <a:avLst>
              <a:gd name="adj1" fmla="val 84524"/>
              <a:gd name="adj2" fmla="val 26744"/>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015529"/>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p:bldP spid="26" grpId="0"/>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642583" y="2165917"/>
            <a:ext cx="1805580" cy="1715302"/>
          </a:xfrm>
          <a:prstGeom prst="rect">
            <a:avLst/>
          </a:prstGeom>
          <a:noFill/>
          <a:ln w="9525">
            <a:noFill/>
            <a:miter lim="800000"/>
            <a:headEnd/>
            <a:tailEnd/>
          </a:ln>
          <a:effectLst/>
        </p:spPr>
      </p:pic>
      <p:pic>
        <p:nvPicPr>
          <p:cNvPr id="9" name="Picture 3"/>
          <p:cNvPicPr>
            <a:picLocks noChangeAspect="1" noChangeArrowheads="1"/>
          </p:cNvPicPr>
          <p:nvPr/>
        </p:nvPicPr>
        <p:blipFill>
          <a:blip r:embed="rId4" cstate="print"/>
          <a:srcRect/>
          <a:stretch>
            <a:fillRect/>
          </a:stretch>
        </p:blipFill>
        <p:spPr bwMode="auto">
          <a:xfrm>
            <a:off x="3553361" y="2151648"/>
            <a:ext cx="2114644" cy="1711192"/>
          </a:xfrm>
          <a:prstGeom prst="rect">
            <a:avLst/>
          </a:prstGeom>
          <a:noFill/>
          <a:ln w="9525">
            <a:noFill/>
            <a:miter lim="800000"/>
            <a:headEnd/>
            <a:tailEnd/>
          </a:ln>
          <a:effectLst/>
        </p:spPr>
      </p:pic>
      <p:pic>
        <p:nvPicPr>
          <p:cNvPr id="10" name="Picture 4"/>
          <p:cNvPicPr>
            <a:picLocks noChangeAspect="1" noChangeArrowheads="1"/>
          </p:cNvPicPr>
          <p:nvPr/>
        </p:nvPicPr>
        <p:blipFill>
          <a:blip r:embed="rId5" cstate="print"/>
          <a:srcRect/>
          <a:stretch>
            <a:fillRect/>
          </a:stretch>
        </p:blipFill>
        <p:spPr bwMode="auto">
          <a:xfrm>
            <a:off x="6445805" y="2151648"/>
            <a:ext cx="2106955" cy="1719072"/>
          </a:xfrm>
          <a:prstGeom prst="rect">
            <a:avLst/>
          </a:prstGeom>
          <a:noFill/>
          <a:ln w="9525">
            <a:noFill/>
            <a:miter lim="800000"/>
            <a:headEnd/>
            <a:tailEnd/>
          </a:ln>
          <a:effectLst/>
        </p:spPr>
      </p:pic>
      <p:sp>
        <p:nvSpPr>
          <p:cNvPr id="11" name="Rectangle 10"/>
          <p:cNvSpPr/>
          <p:nvPr/>
        </p:nvSpPr>
        <p:spPr>
          <a:xfrm>
            <a:off x="1895611" y="2178098"/>
            <a:ext cx="507501" cy="141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latin typeface="Helvetica Neue"/>
              <a:cs typeface="Helvetica Neue"/>
            </a:endParaRPr>
          </a:p>
        </p:txBody>
      </p:sp>
      <p:sp>
        <p:nvSpPr>
          <p:cNvPr id="12" name="Rectangle 11"/>
          <p:cNvSpPr/>
          <p:nvPr/>
        </p:nvSpPr>
        <p:spPr>
          <a:xfrm>
            <a:off x="7954984" y="2158117"/>
            <a:ext cx="597778" cy="222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latin typeface="Helvetica Neue"/>
              <a:cs typeface="Helvetica Neue"/>
            </a:endParaRPr>
          </a:p>
        </p:txBody>
      </p:sp>
      <p:sp>
        <p:nvSpPr>
          <p:cNvPr id="13" name="Rectangle 12"/>
          <p:cNvSpPr/>
          <p:nvPr/>
        </p:nvSpPr>
        <p:spPr>
          <a:xfrm>
            <a:off x="4936563" y="2160711"/>
            <a:ext cx="676869" cy="193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bg1"/>
              </a:solidFill>
              <a:latin typeface="Helvetica Neue"/>
              <a:cs typeface="Helvetica Neue"/>
            </a:endParaRPr>
          </a:p>
        </p:txBody>
      </p:sp>
      <p:sp>
        <p:nvSpPr>
          <p:cNvPr id="14" name="TextBox 13"/>
          <p:cNvSpPr txBox="1"/>
          <p:nvPr/>
        </p:nvSpPr>
        <p:spPr>
          <a:xfrm>
            <a:off x="614925" y="1337163"/>
            <a:ext cx="1837713" cy="830997"/>
          </a:xfrm>
          <a:prstGeom prst="rect">
            <a:avLst/>
          </a:prstGeom>
          <a:noFill/>
        </p:spPr>
        <p:txBody>
          <a:bodyPr wrap="none" rtlCol="0">
            <a:spAutoFit/>
          </a:bodyPr>
          <a:lstStyle/>
          <a:p>
            <a:pPr algn="ctr"/>
            <a:r>
              <a:rPr lang="en-US" sz="2400" dirty="0">
                <a:solidFill>
                  <a:schemeClr val="bg1"/>
                </a:solidFill>
                <a:latin typeface="Helvetica Neue"/>
                <a:cs typeface="Helvetica Neue"/>
              </a:rPr>
              <a:t>S</a:t>
            </a:r>
            <a:r>
              <a:rPr lang="en-US" sz="2400" dirty="0" smtClean="0">
                <a:solidFill>
                  <a:schemeClr val="bg1"/>
                </a:solidFill>
                <a:latin typeface="Helvetica Neue"/>
                <a:cs typeface="Helvetica Neue"/>
              </a:rPr>
              <a:t>ource LAN </a:t>
            </a:r>
          </a:p>
          <a:p>
            <a:pPr algn="ctr"/>
            <a:r>
              <a:rPr lang="en-US" sz="2400" dirty="0" smtClean="0">
                <a:solidFill>
                  <a:schemeClr val="bg1"/>
                </a:solidFill>
                <a:latin typeface="Helvetica Neue"/>
                <a:cs typeface="Helvetica Neue"/>
              </a:rPr>
              <a:t>profile</a:t>
            </a:r>
            <a:endParaRPr lang="en-US" sz="2400" dirty="0">
              <a:solidFill>
                <a:schemeClr val="bg1"/>
              </a:solidFill>
              <a:latin typeface="Helvetica Neue"/>
              <a:cs typeface="Helvetica Neue"/>
            </a:endParaRPr>
          </a:p>
        </p:txBody>
      </p:sp>
      <p:sp>
        <p:nvSpPr>
          <p:cNvPr id="15" name="TextBox 14"/>
          <p:cNvSpPr txBox="1"/>
          <p:nvPr/>
        </p:nvSpPr>
        <p:spPr>
          <a:xfrm>
            <a:off x="3803445" y="1344509"/>
            <a:ext cx="1581579" cy="830997"/>
          </a:xfrm>
          <a:prstGeom prst="rect">
            <a:avLst/>
          </a:prstGeom>
          <a:noFill/>
        </p:spPr>
        <p:txBody>
          <a:bodyPr wrap="square" rtlCol="0">
            <a:spAutoFit/>
          </a:bodyPr>
          <a:lstStyle/>
          <a:p>
            <a:pPr algn="ctr"/>
            <a:r>
              <a:rPr lang="en-US" sz="2400" dirty="0" smtClean="0">
                <a:solidFill>
                  <a:schemeClr val="bg1"/>
                </a:solidFill>
                <a:latin typeface="Helvetica Neue"/>
                <a:cs typeface="Helvetica Neue"/>
              </a:rPr>
              <a:t>WAN </a:t>
            </a:r>
            <a:br>
              <a:rPr lang="en-US" sz="2400" dirty="0" smtClean="0">
                <a:solidFill>
                  <a:schemeClr val="bg1"/>
                </a:solidFill>
                <a:latin typeface="Helvetica Neue"/>
                <a:cs typeface="Helvetica Neue"/>
              </a:rPr>
            </a:br>
            <a:r>
              <a:rPr lang="en-US" sz="2400" dirty="0" smtClean="0">
                <a:solidFill>
                  <a:schemeClr val="bg1"/>
                </a:solidFill>
                <a:latin typeface="Helvetica Neue"/>
                <a:cs typeface="Helvetica Neue"/>
              </a:rPr>
              <a:t>profile</a:t>
            </a:r>
            <a:endParaRPr lang="en-US" sz="2400" dirty="0">
              <a:solidFill>
                <a:schemeClr val="bg1"/>
              </a:solidFill>
              <a:latin typeface="Helvetica Neue"/>
              <a:cs typeface="Helvetica Neue"/>
            </a:endParaRPr>
          </a:p>
        </p:txBody>
      </p:sp>
      <p:sp>
        <p:nvSpPr>
          <p:cNvPr id="16" name="TextBox 15"/>
          <p:cNvSpPr txBox="1"/>
          <p:nvPr/>
        </p:nvSpPr>
        <p:spPr>
          <a:xfrm>
            <a:off x="6164272" y="1370969"/>
            <a:ext cx="2584394" cy="830997"/>
          </a:xfrm>
          <a:prstGeom prst="rect">
            <a:avLst/>
          </a:prstGeom>
          <a:noFill/>
        </p:spPr>
        <p:txBody>
          <a:bodyPr wrap="square" rtlCol="0">
            <a:spAutoFit/>
          </a:bodyPr>
          <a:lstStyle/>
          <a:p>
            <a:pPr algn="ctr"/>
            <a:r>
              <a:rPr lang="en-US" sz="2400" dirty="0">
                <a:solidFill>
                  <a:schemeClr val="bg1"/>
                </a:solidFill>
                <a:latin typeface="Helvetica Neue"/>
                <a:cs typeface="Helvetica Neue"/>
              </a:rPr>
              <a:t>D</a:t>
            </a:r>
            <a:r>
              <a:rPr lang="en-US" sz="2400" dirty="0" smtClean="0">
                <a:solidFill>
                  <a:schemeClr val="bg1"/>
                </a:solidFill>
                <a:latin typeface="Helvetica Neue"/>
                <a:cs typeface="Helvetica Neue"/>
              </a:rPr>
              <a:t>estination LAN </a:t>
            </a:r>
          </a:p>
          <a:p>
            <a:pPr algn="ctr"/>
            <a:r>
              <a:rPr lang="en-US" sz="2400" dirty="0" smtClean="0">
                <a:solidFill>
                  <a:schemeClr val="bg1"/>
                </a:solidFill>
                <a:latin typeface="Helvetica Neue"/>
                <a:cs typeface="Helvetica Neue"/>
              </a:rPr>
              <a:t>profile</a:t>
            </a:r>
            <a:endParaRPr lang="en-US" sz="2400" dirty="0">
              <a:solidFill>
                <a:schemeClr val="bg1"/>
              </a:solidFill>
              <a:latin typeface="Helvetica Neue"/>
              <a:cs typeface="Helvetica Neue"/>
            </a:endParaRPr>
          </a:p>
        </p:txBody>
      </p:sp>
      <p:cxnSp>
        <p:nvCxnSpPr>
          <p:cNvPr id="17" name="Straight Arrow Connector 16"/>
          <p:cNvCxnSpPr/>
          <p:nvPr/>
        </p:nvCxnSpPr>
        <p:spPr>
          <a:xfrm>
            <a:off x="1533781" y="2473560"/>
            <a:ext cx="2934547" cy="24832"/>
          </a:xfrm>
          <a:prstGeom prst="straightConnector1">
            <a:avLst/>
          </a:prstGeom>
          <a:ln w="38100" cmpd="sng">
            <a:solidFill>
              <a:srgbClr val="FF00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468328" y="2473560"/>
            <a:ext cx="3187434" cy="208423"/>
          </a:xfrm>
          <a:prstGeom prst="straightConnector1">
            <a:avLst/>
          </a:prstGeom>
          <a:ln w="38100" cmpd="sng">
            <a:solidFill>
              <a:srgbClr val="FF0000"/>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533781" y="2498392"/>
            <a:ext cx="0" cy="870871"/>
          </a:xfrm>
          <a:prstGeom prst="line">
            <a:avLst/>
          </a:prstGeom>
          <a:ln w="444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68328" y="2473560"/>
            <a:ext cx="0" cy="881435"/>
          </a:xfrm>
          <a:prstGeom prst="line">
            <a:avLst/>
          </a:prstGeom>
          <a:ln w="444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615655" y="2667714"/>
            <a:ext cx="2" cy="568075"/>
          </a:xfrm>
          <a:prstGeom prst="line">
            <a:avLst/>
          </a:prstGeom>
          <a:ln w="4445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5" idx="0"/>
          </p:cNvCxnSpPr>
          <p:nvPr/>
        </p:nvCxnSpPr>
        <p:spPr>
          <a:xfrm flipV="1">
            <a:off x="1415216" y="3394237"/>
            <a:ext cx="116954" cy="1003938"/>
          </a:xfrm>
          <a:prstGeom prst="straightConnector1">
            <a:avLst/>
          </a:prstGeom>
          <a:ln w="28575" cmpd="sng">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468329" y="3354995"/>
            <a:ext cx="0" cy="866763"/>
          </a:xfrm>
          <a:prstGeom prst="straightConnector1">
            <a:avLst/>
          </a:prstGeom>
          <a:ln w="28575" cmpd="sng">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7" idx="0"/>
          </p:cNvCxnSpPr>
          <p:nvPr/>
        </p:nvCxnSpPr>
        <p:spPr>
          <a:xfrm flipH="1" flipV="1">
            <a:off x="7615657" y="3354996"/>
            <a:ext cx="179246" cy="1028910"/>
          </a:xfrm>
          <a:prstGeom prst="straightConnector1">
            <a:avLst/>
          </a:prstGeom>
          <a:ln w="28575" cmpd="sng">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51854" y="4398175"/>
            <a:ext cx="2526724" cy="1200328"/>
          </a:xfrm>
          <a:prstGeom prst="rect">
            <a:avLst/>
          </a:prstGeom>
          <a:noFill/>
        </p:spPr>
        <p:txBody>
          <a:bodyPr wrap="square" rtlCol="0">
            <a:spAutoFit/>
          </a:bodyPr>
          <a:lstStyle/>
          <a:p>
            <a:pPr algn="ctr"/>
            <a:r>
              <a:rPr lang="en-US" sz="2400" dirty="0">
                <a:solidFill>
                  <a:srgbClr val="B9CDE5"/>
                </a:solidFill>
                <a:latin typeface="Helvetica Neue"/>
                <a:cs typeface="Helvetica Neue"/>
              </a:rPr>
              <a:t>C</a:t>
            </a:r>
            <a:r>
              <a:rPr lang="en-US" sz="2400" dirty="0" smtClean="0">
                <a:solidFill>
                  <a:srgbClr val="B9CDE5"/>
                </a:solidFill>
                <a:latin typeface="Helvetica Neue"/>
                <a:cs typeface="Helvetica Neue"/>
              </a:rPr>
              <a:t>onfiguration for</a:t>
            </a:r>
          </a:p>
          <a:p>
            <a:pPr algn="ctr"/>
            <a:r>
              <a:rPr lang="en-US" sz="2400" dirty="0">
                <a:solidFill>
                  <a:srgbClr val="B9CDE5"/>
                </a:solidFill>
                <a:latin typeface="Helvetica Neue"/>
                <a:cs typeface="Helvetica Neue"/>
              </a:rPr>
              <a:t>h</a:t>
            </a:r>
            <a:r>
              <a:rPr lang="en-US" sz="2400" dirty="0" smtClean="0">
                <a:solidFill>
                  <a:srgbClr val="B9CDE5"/>
                </a:solidFill>
                <a:latin typeface="Helvetica Neue"/>
                <a:cs typeface="Helvetica Neue"/>
              </a:rPr>
              <a:t>ost and edge devices </a:t>
            </a:r>
          </a:p>
        </p:txBody>
      </p:sp>
      <p:sp>
        <p:nvSpPr>
          <p:cNvPr id="26" name="TextBox 25"/>
          <p:cNvSpPr txBox="1"/>
          <p:nvPr/>
        </p:nvSpPr>
        <p:spPr>
          <a:xfrm>
            <a:off x="3553360" y="4073693"/>
            <a:ext cx="2060071" cy="1200328"/>
          </a:xfrm>
          <a:prstGeom prst="rect">
            <a:avLst/>
          </a:prstGeom>
          <a:noFill/>
        </p:spPr>
        <p:txBody>
          <a:bodyPr wrap="square" rtlCol="0">
            <a:spAutoFit/>
          </a:bodyPr>
          <a:lstStyle/>
          <a:p>
            <a:pPr algn="ctr"/>
            <a:r>
              <a:rPr lang="en-US" sz="2400" dirty="0" smtClean="0">
                <a:solidFill>
                  <a:schemeClr val="accent1">
                    <a:lumMod val="40000"/>
                    <a:lumOff val="60000"/>
                  </a:schemeClr>
                </a:solidFill>
                <a:latin typeface="Helvetica Neue"/>
                <a:cs typeface="Helvetica Neue"/>
              </a:rPr>
              <a:t>Configuration for WAN devices </a:t>
            </a:r>
          </a:p>
        </p:txBody>
      </p:sp>
      <p:sp>
        <p:nvSpPr>
          <p:cNvPr id="27" name="TextBox 26"/>
          <p:cNvSpPr txBox="1"/>
          <p:nvPr/>
        </p:nvSpPr>
        <p:spPr>
          <a:xfrm>
            <a:off x="6445805" y="4383906"/>
            <a:ext cx="2698195" cy="1200328"/>
          </a:xfrm>
          <a:prstGeom prst="rect">
            <a:avLst/>
          </a:prstGeom>
          <a:noFill/>
        </p:spPr>
        <p:txBody>
          <a:bodyPr wrap="square" rtlCol="0">
            <a:spAutoFit/>
          </a:bodyPr>
          <a:lstStyle/>
          <a:p>
            <a:pPr algn="ctr"/>
            <a:r>
              <a:rPr lang="en-US" sz="2400" dirty="0" smtClean="0">
                <a:solidFill>
                  <a:srgbClr val="B9CDE5"/>
                </a:solidFill>
                <a:latin typeface="Helvetica Neue"/>
                <a:cs typeface="Helvetica Neue"/>
              </a:rPr>
              <a:t>Configuration for</a:t>
            </a:r>
          </a:p>
          <a:p>
            <a:pPr algn="ctr"/>
            <a:r>
              <a:rPr lang="en-US" sz="2400" dirty="0">
                <a:solidFill>
                  <a:srgbClr val="B9CDE5"/>
                </a:solidFill>
                <a:latin typeface="Helvetica Neue"/>
                <a:cs typeface="Helvetica Neue"/>
              </a:rPr>
              <a:t>h</a:t>
            </a:r>
            <a:r>
              <a:rPr lang="en-US" sz="2400" dirty="0" smtClean="0">
                <a:solidFill>
                  <a:srgbClr val="B9CDE5"/>
                </a:solidFill>
                <a:latin typeface="Helvetica Neue"/>
                <a:cs typeface="Helvetica Neue"/>
              </a:rPr>
              <a:t>ost and edge devices </a:t>
            </a:r>
          </a:p>
        </p:txBody>
      </p:sp>
      <p:sp>
        <p:nvSpPr>
          <p:cNvPr id="31" name="TextBox 30"/>
          <p:cNvSpPr txBox="1"/>
          <p:nvPr/>
        </p:nvSpPr>
        <p:spPr>
          <a:xfrm>
            <a:off x="3397165" y="5402543"/>
            <a:ext cx="2449859" cy="1077218"/>
          </a:xfrm>
          <a:prstGeom prst="rect">
            <a:avLst/>
          </a:prstGeom>
          <a:noFill/>
          <a:ln>
            <a:solidFill>
              <a:schemeClr val="accent2">
                <a:lumMod val="40000"/>
                <a:lumOff val="60000"/>
              </a:schemeClr>
            </a:solidFill>
          </a:ln>
        </p:spPr>
        <p:txBody>
          <a:bodyPr wrap="none" rtlCol="0">
            <a:spAutoFit/>
          </a:bodyPr>
          <a:lstStyle/>
          <a:p>
            <a:pPr algn="ctr"/>
            <a:r>
              <a:rPr lang="en-US" sz="3200" dirty="0">
                <a:solidFill>
                  <a:schemeClr val="accent2">
                    <a:lumMod val="40000"/>
                    <a:lumOff val="60000"/>
                  </a:schemeClr>
                </a:solidFill>
                <a:latin typeface="Helvetica Neue"/>
                <a:cs typeface="Helvetica Neue"/>
              </a:rPr>
              <a:t>c</a:t>
            </a:r>
            <a:r>
              <a:rPr lang="en-US" sz="3200" dirty="0" smtClean="0">
                <a:solidFill>
                  <a:schemeClr val="accent2">
                    <a:lumMod val="40000"/>
                    <a:lumOff val="60000"/>
                  </a:schemeClr>
                </a:solidFill>
                <a:latin typeface="Helvetica Neue"/>
                <a:cs typeface="Helvetica Neue"/>
              </a:rPr>
              <a:t>omposition</a:t>
            </a:r>
          </a:p>
          <a:p>
            <a:pPr algn="ctr"/>
            <a:r>
              <a:rPr lang="en-US" sz="3200" dirty="0" smtClean="0">
                <a:solidFill>
                  <a:schemeClr val="accent2">
                    <a:lumMod val="40000"/>
                    <a:lumOff val="60000"/>
                  </a:schemeClr>
                </a:solidFill>
                <a:latin typeface="Helvetica Neue"/>
                <a:cs typeface="Helvetica Neue"/>
              </a:rPr>
              <a:t>operations</a:t>
            </a:r>
            <a:endParaRPr lang="en-US" sz="3200" dirty="0">
              <a:solidFill>
                <a:schemeClr val="accent2">
                  <a:lumMod val="40000"/>
                  <a:lumOff val="60000"/>
                </a:schemeClr>
              </a:solidFill>
              <a:latin typeface="Helvetica Neue"/>
              <a:cs typeface="Helvetica Neue"/>
            </a:endParaRPr>
          </a:p>
        </p:txBody>
      </p:sp>
      <p:cxnSp>
        <p:nvCxnSpPr>
          <p:cNvPr id="59" name="Straight Arrow Connector 58"/>
          <p:cNvCxnSpPr/>
          <p:nvPr/>
        </p:nvCxnSpPr>
        <p:spPr>
          <a:xfrm flipH="1" flipV="1">
            <a:off x="2757951" y="2522457"/>
            <a:ext cx="639214" cy="2880086"/>
          </a:xfrm>
          <a:prstGeom prst="straightConnector1">
            <a:avLst/>
          </a:prstGeom>
          <a:ln w="38100" cmpd="sng">
            <a:solidFill>
              <a:srgbClr val="E6B9B8"/>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5847024" y="2575919"/>
            <a:ext cx="409033" cy="2826624"/>
          </a:xfrm>
          <a:prstGeom prst="straightConnector1">
            <a:avLst/>
          </a:prstGeom>
          <a:ln w="38100" cmpd="sng">
            <a:solidFill>
              <a:srgbClr val="E6B9B8"/>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End-to-end profile composition</a:t>
            </a:r>
            <a:endParaRPr lang="en-US" dirty="0"/>
          </a:p>
        </p:txBody>
      </p:sp>
    </p:spTree>
    <p:extLst>
      <p:ext uri="{BB962C8B-B14F-4D97-AF65-F5344CB8AC3E}">
        <p14:creationId xmlns:p14="http://schemas.microsoft.com/office/powerpoint/2010/main" val="1071592564"/>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End-to-end model composition &amp; analysis</a:t>
            </a:r>
            <a:endParaRPr lang="en-US" dirty="0"/>
          </a:p>
        </p:txBody>
      </p:sp>
      <p:sp>
        <p:nvSpPr>
          <p:cNvPr id="3" name="Content Placeholder 2"/>
          <p:cNvSpPr>
            <a:spLocks noGrp="1"/>
          </p:cNvSpPr>
          <p:nvPr>
            <p:ph idx="1"/>
          </p:nvPr>
        </p:nvSpPr>
        <p:spPr>
          <a:xfrm>
            <a:off x="457200" y="1205055"/>
            <a:ext cx="8229600" cy="4561186"/>
          </a:xfrm>
        </p:spPr>
        <p:txBody>
          <a:bodyPr/>
          <a:lstStyle/>
          <a:p>
            <a:r>
              <a:rPr lang="en-US" dirty="0"/>
              <a:t>End-to</a:t>
            </a:r>
            <a:r>
              <a:rPr lang="en-US" dirty="0" smtClean="0"/>
              <a:t>-end model </a:t>
            </a:r>
            <a:r>
              <a:rPr lang="en-US" dirty="0"/>
              <a:t>using </a:t>
            </a:r>
            <a:r>
              <a:rPr lang="en-US" dirty="0" smtClean="0"/>
              <a:t>composition</a:t>
            </a:r>
          </a:p>
          <a:p>
            <a:endParaRPr lang="en-US" dirty="0" smtClean="0"/>
          </a:p>
          <a:p>
            <a:endParaRPr lang="en-US" dirty="0" smtClean="0"/>
          </a:p>
          <a:p>
            <a:pPr lvl="1"/>
            <a:r>
              <a:rPr lang="en-US" dirty="0" smtClean="0"/>
              <a:t>It is an approximation: due to component interactions not modelled by the composition operator</a:t>
            </a:r>
          </a:p>
          <a:p>
            <a:r>
              <a:rPr lang="en-US" dirty="0" smtClean="0"/>
              <a:t>Actual end</a:t>
            </a:r>
            <a:r>
              <a:rPr lang="en-US" dirty="0"/>
              <a:t>-to</a:t>
            </a:r>
            <a:r>
              <a:rPr lang="en-US" dirty="0" smtClean="0"/>
              <a:t>-end performance model</a:t>
            </a:r>
          </a:p>
          <a:p>
            <a:endParaRPr lang="en-US" dirty="0"/>
          </a:p>
          <a:p>
            <a:pPr lvl="1"/>
            <a:endParaRPr lang="en-US" dirty="0" smtClean="0"/>
          </a:p>
          <a:p>
            <a:pPr lvl="1"/>
            <a:r>
              <a:rPr lang="en-US" dirty="0" smtClean="0"/>
              <a:t>Component models are “corrected” to account for un-modelled effects: this form is assumed to exist</a:t>
            </a:r>
          </a:p>
          <a:p>
            <a:endParaRPr lang="en-US" dirty="0" smtClean="0"/>
          </a:p>
          <a:p>
            <a:endParaRPr lang="en-US" dirty="0" smtClean="0"/>
          </a:p>
        </p:txBody>
      </p:sp>
      <p:sp>
        <p:nvSpPr>
          <p:cNvPr id="4" name="Slide Number Placeholder 3"/>
          <p:cNvSpPr>
            <a:spLocks noGrp="1"/>
          </p:cNvSpPr>
          <p:nvPr>
            <p:ph type="sldNum" sz="quarter" idx="4"/>
          </p:nvPr>
        </p:nvSpPr>
        <p:spPr/>
        <p:txBody>
          <a:bodyPr/>
          <a:lstStyle/>
          <a:p>
            <a:fld id="{EC7F667F-AF00-6748-9CC4-23BB6FFE60B1}" type="slidenum">
              <a:rPr lang="en-US" smtClean="0"/>
              <a:pPr/>
              <a:t>27</a:t>
            </a:fld>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2703583772"/>
              </p:ext>
            </p:extLst>
          </p:nvPr>
        </p:nvGraphicFramePr>
        <p:xfrm>
          <a:off x="1491977" y="1745383"/>
          <a:ext cx="7516660" cy="862350"/>
        </p:xfrm>
        <a:graphic>
          <a:graphicData uri="http://schemas.openxmlformats.org/presentationml/2006/ole">
            <mc:AlternateContent xmlns:mc="http://schemas.openxmlformats.org/markup-compatibility/2006">
              <mc:Choice xmlns:v="urn:schemas-microsoft-com:vml" Requires="v">
                <p:oleObj spid="_x0000_s20677" name="Equation" r:id="rId3" imgW="3073400" imgH="266700" progId="Equation.DSMT4">
                  <p:embed/>
                </p:oleObj>
              </mc:Choice>
              <mc:Fallback>
                <p:oleObj name="Equation" r:id="rId3" imgW="3073400" imgH="266700" progId="Equation.DSMT4">
                  <p:embed/>
                  <p:pic>
                    <p:nvPicPr>
                      <p:cNvPr id="0" name=""/>
                      <p:cNvPicPr>
                        <a:picLocks noChangeAspect="1" noChangeArrowheads="1"/>
                      </p:cNvPicPr>
                      <p:nvPr/>
                    </p:nvPicPr>
                    <p:blipFill>
                      <a:blip r:embed="rId4"/>
                      <a:srcRect/>
                      <a:stretch>
                        <a:fillRect/>
                      </a:stretch>
                    </p:blipFill>
                    <p:spPr bwMode="auto">
                      <a:xfrm>
                        <a:off x="1491977" y="1745383"/>
                        <a:ext cx="7516660" cy="862350"/>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310236945"/>
              </p:ext>
            </p:extLst>
          </p:nvPr>
        </p:nvGraphicFramePr>
        <p:xfrm>
          <a:off x="1491977" y="4106364"/>
          <a:ext cx="7123388" cy="804303"/>
        </p:xfrm>
        <a:graphic>
          <a:graphicData uri="http://schemas.openxmlformats.org/presentationml/2006/ole">
            <mc:AlternateContent xmlns:mc="http://schemas.openxmlformats.org/markup-compatibility/2006">
              <mc:Choice xmlns:v="urn:schemas-microsoft-com:vml" Requires="v">
                <p:oleObj spid="_x0000_s20678" name="Equation" r:id="rId5" imgW="3111500" imgH="266700" progId="Equation.DSMT4">
                  <p:embed/>
                </p:oleObj>
              </mc:Choice>
              <mc:Fallback>
                <p:oleObj name="Equation" r:id="rId5" imgW="3111500" imgH="266700" progId="Equation.DSMT4">
                  <p:embed/>
                  <p:pic>
                    <p:nvPicPr>
                      <p:cNvPr id="0" name=""/>
                      <p:cNvPicPr>
                        <a:picLocks noChangeAspect="1" noChangeArrowheads="1"/>
                      </p:cNvPicPr>
                      <p:nvPr/>
                    </p:nvPicPr>
                    <p:blipFill>
                      <a:blip r:embed="rId6"/>
                      <a:srcRect/>
                      <a:stretch>
                        <a:fillRect/>
                      </a:stretch>
                    </p:blipFill>
                    <p:spPr bwMode="auto">
                      <a:xfrm>
                        <a:off x="1491977" y="4106364"/>
                        <a:ext cx="7123388" cy="804303"/>
                      </a:xfrm>
                      <a:prstGeom prst="rect">
                        <a:avLst/>
                      </a:prstGeom>
                      <a:noFill/>
                    </p:spPr>
                  </p:pic>
                </p:oleObj>
              </mc:Fallback>
            </mc:AlternateContent>
          </a:graphicData>
        </a:graphic>
      </p:graphicFrame>
    </p:spTree>
    <p:extLst>
      <p:ext uri="{BB962C8B-B14F-4D97-AF65-F5344CB8AC3E}">
        <p14:creationId xmlns:p14="http://schemas.microsoft.com/office/powerpoint/2010/main" val="1504781439"/>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z="3200" dirty="0" smtClean="0"/>
              <a:t>Using end-to-end measurements and differential regression to correct regression estimates</a:t>
            </a:r>
            <a:endParaRPr lang="en-US" sz="4000" dirty="0"/>
          </a:p>
        </p:txBody>
      </p:sp>
      <p:sp>
        <p:nvSpPr>
          <p:cNvPr id="17" name="Content Placeholder 16"/>
          <p:cNvSpPr>
            <a:spLocks noGrp="1"/>
          </p:cNvSpPr>
          <p:nvPr>
            <p:ph idx="1"/>
          </p:nvPr>
        </p:nvSpPr>
        <p:spPr>
          <a:xfrm>
            <a:off x="223735" y="1248667"/>
            <a:ext cx="8813261" cy="4561186"/>
          </a:xfrm>
        </p:spPr>
        <p:txBody>
          <a:bodyPr/>
          <a:lstStyle/>
          <a:p>
            <a:r>
              <a:rPr lang="en-US" dirty="0"/>
              <a:t>R</a:t>
            </a:r>
            <a:r>
              <a:rPr lang="en-US" dirty="0" smtClean="0"/>
              <a:t>egression estimate              of composed model:</a:t>
            </a:r>
          </a:p>
          <a:p>
            <a:endParaRPr lang="en-US" dirty="0" smtClean="0"/>
          </a:p>
          <a:p>
            <a:pPr lvl="1"/>
            <a:r>
              <a:rPr lang="en-US" dirty="0" smtClean="0"/>
              <a:t> “Estimated”, since components models are “incomplete” as derived from first principles and/or measurements</a:t>
            </a:r>
          </a:p>
          <a:p>
            <a:r>
              <a:rPr lang="en-US" dirty="0" smtClean="0"/>
              <a:t>Error due to regression estimate:</a:t>
            </a:r>
          </a:p>
          <a:p>
            <a:endParaRPr lang="en-US" sz="4000" dirty="0" smtClean="0"/>
          </a:p>
          <a:p>
            <a:r>
              <a:rPr lang="en-US" dirty="0" smtClean="0"/>
              <a:t>Error can be mitigated using measurements: Corrected estimate of         :</a:t>
            </a:r>
          </a:p>
          <a:p>
            <a:endParaRPr lang="en-US" dirty="0"/>
          </a:p>
          <a:p>
            <a:endParaRPr lang="en-US" dirty="0"/>
          </a:p>
        </p:txBody>
      </p:sp>
      <p:sp>
        <p:nvSpPr>
          <p:cNvPr id="4" name="Slide Number Placeholder 3"/>
          <p:cNvSpPr>
            <a:spLocks noGrp="1"/>
          </p:cNvSpPr>
          <p:nvPr>
            <p:ph type="sldNum" sz="quarter" idx="4"/>
          </p:nvPr>
        </p:nvSpPr>
        <p:spPr>
          <a:xfrm>
            <a:off x="6998959" y="6178802"/>
            <a:ext cx="2133600" cy="365125"/>
          </a:xfrm>
        </p:spPr>
        <p:txBody>
          <a:bodyPr/>
          <a:lstStyle/>
          <a:p>
            <a:fld id="{EC7F667F-AF00-6748-9CC4-23BB6FFE60B1}" type="slidenum">
              <a:rPr lang="en-US" smtClean="0">
                <a:solidFill>
                  <a:srgbClr val="E6B9B8"/>
                </a:solidFill>
              </a:rPr>
              <a:pPr/>
              <a:t>28</a:t>
            </a:fld>
            <a:endParaRPr lang="en-US">
              <a:solidFill>
                <a:srgbClr val="E6B9B8"/>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268725724"/>
              </p:ext>
            </p:extLst>
          </p:nvPr>
        </p:nvGraphicFramePr>
        <p:xfrm>
          <a:off x="1981690" y="3526250"/>
          <a:ext cx="4795195" cy="823870"/>
        </p:xfrm>
        <a:graphic>
          <a:graphicData uri="http://schemas.openxmlformats.org/presentationml/2006/ole">
            <mc:AlternateContent xmlns:mc="http://schemas.openxmlformats.org/markup-compatibility/2006">
              <mc:Choice xmlns:v="urn:schemas-microsoft-com:vml" Requires="v">
                <p:oleObj spid="_x0000_s21986" name="Equation" r:id="rId3" imgW="2387600" imgH="342900" progId="Equation.DSMT4">
                  <p:embed/>
                </p:oleObj>
              </mc:Choice>
              <mc:Fallback>
                <p:oleObj name="Equation" r:id="rId3" imgW="2387600" imgH="342900" progId="Equation.DSMT4">
                  <p:embed/>
                  <p:pic>
                    <p:nvPicPr>
                      <p:cNvPr id="0" name=""/>
                      <p:cNvPicPr>
                        <a:picLocks noChangeAspect="1" noChangeArrowheads="1"/>
                      </p:cNvPicPr>
                      <p:nvPr/>
                    </p:nvPicPr>
                    <p:blipFill>
                      <a:blip r:embed="rId4"/>
                      <a:srcRect/>
                      <a:stretch>
                        <a:fillRect/>
                      </a:stretch>
                    </p:blipFill>
                    <p:spPr bwMode="auto">
                      <a:xfrm>
                        <a:off x="1981690" y="3526250"/>
                        <a:ext cx="4795195" cy="823870"/>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858762357"/>
              </p:ext>
            </p:extLst>
          </p:nvPr>
        </p:nvGraphicFramePr>
        <p:xfrm>
          <a:off x="3941634" y="1225152"/>
          <a:ext cx="1201738" cy="617537"/>
        </p:xfrm>
        <a:graphic>
          <a:graphicData uri="http://schemas.openxmlformats.org/presentationml/2006/ole">
            <mc:AlternateContent xmlns:mc="http://schemas.openxmlformats.org/markup-compatibility/2006">
              <mc:Choice xmlns:v="urn:schemas-microsoft-com:vml" Requires="v">
                <p:oleObj spid="_x0000_s21987" name="Equation" r:id="rId5" imgW="457200" imgH="241200" progId="Equation.DSMT4">
                  <p:embed/>
                </p:oleObj>
              </mc:Choice>
              <mc:Fallback>
                <p:oleObj name="Equation" r:id="rId5" imgW="457200" imgH="241200" progId="Equation.DSMT4">
                  <p:embed/>
                  <p:pic>
                    <p:nvPicPr>
                      <p:cNvPr id="0" name=""/>
                      <p:cNvPicPr>
                        <a:picLocks noChangeAspect="1" noChangeArrowheads="1"/>
                      </p:cNvPicPr>
                      <p:nvPr/>
                    </p:nvPicPr>
                    <p:blipFill>
                      <a:blip r:embed="rId6"/>
                      <a:srcRect/>
                      <a:stretch>
                        <a:fillRect/>
                      </a:stretch>
                    </p:blipFill>
                    <p:spPr bwMode="auto">
                      <a:xfrm>
                        <a:off x="3941634" y="1225152"/>
                        <a:ext cx="1201738" cy="617537"/>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980939919"/>
              </p:ext>
            </p:extLst>
          </p:nvPr>
        </p:nvGraphicFramePr>
        <p:xfrm>
          <a:off x="4234772" y="4700316"/>
          <a:ext cx="770271" cy="658368"/>
        </p:xfrm>
        <a:graphic>
          <a:graphicData uri="http://schemas.openxmlformats.org/presentationml/2006/ole">
            <mc:AlternateContent xmlns:mc="http://schemas.openxmlformats.org/markup-compatibility/2006">
              <mc:Choice xmlns:v="urn:schemas-microsoft-com:vml" Requires="v">
                <p:oleObj spid="_x0000_s21988" name="Equation" r:id="rId7" imgW="253800" imgH="241200" progId="Equation.DSMT4">
                  <p:embed/>
                </p:oleObj>
              </mc:Choice>
              <mc:Fallback>
                <p:oleObj name="Equation" r:id="rId7" imgW="253800" imgH="241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4772" y="4700316"/>
                        <a:ext cx="770271" cy="6583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817212904"/>
              </p:ext>
            </p:extLst>
          </p:nvPr>
        </p:nvGraphicFramePr>
        <p:xfrm>
          <a:off x="2548646" y="5313813"/>
          <a:ext cx="4300645" cy="645337"/>
        </p:xfrm>
        <a:graphic>
          <a:graphicData uri="http://schemas.openxmlformats.org/presentationml/2006/ole">
            <mc:AlternateContent xmlns:mc="http://schemas.openxmlformats.org/markup-compatibility/2006">
              <mc:Choice xmlns:v="urn:schemas-microsoft-com:vml" Requires="v">
                <p:oleObj spid="_x0000_s21989" name="Equation" r:id="rId9" imgW="1600200" imgH="266700" progId="Equation.DSMT4">
                  <p:embed/>
                </p:oleObj>
              </mc:Choice>
              <mc:Fallback>
                <p:oleObj name="Equation" r:id="rId9" imgW="1600200" imgH="266700" progId="Equation.DSMT4">
                  <p:embed/>
                  <p:pic>
                    <p:nvPicPr>
                      <p:cNvPr id="0" name=""/>
                      <p:cNvPicPr>
                        <a:picLocks noChangeAspect="1" noChangeArrowheads="1"/>
                      </p:cNvPicPr>
                      <p:nvPr/>
                    </p:nvPicPr>
                    <p:blipFill>
                      <a:blip r:embed="rId10"/>
                      <a:srcRect/>
                      <a:stretch>
                        <a:fillRect/>
                      </a:stretch>
                    </p:blipFill>
                    <p:spPr bwMode="auto">
                      <a:xfrm>
                        <a:off x="2548646" y="5313813"/>
                        <a:ext cx="4300645" cy="645337"/>
                      </a:xfrm>
                      <a:prstGeom prst="rect">
                        <a:avLst/>
                      </a:prstGeom>
                      <a:noFill/>
                      <a:extLst/>
                    </p:spPr>
                  </p:pic>
                </p:oleObj>
              </mc:Fallback>
            </mc:AlternateContent>
          </a:graphicData>
        </a:graphic>
      </p:graphicFrame>
      <p:sp>
        <p:nvSpPr>
          <p:cNvPr id="11" name="Left Brace 10"/>
          <p:cNvSpPr/>
          <p:nvPr/>
        </p:nvSpPr>
        <p:spPr>
          <a:xfrm rot="16200000">
            <a:off x="4537897" y="5427933"/>
            <a:ext cx="258694" cy="1229751"/>
          </a:xfrm>
          <a:prstGeom prst="leftBrace">
            <a:avLst/>
          </a:prstGeom>
          <a:ln>
            <a:solidFill>
              <a:srgbClr val="E6B9B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E6B9B8"/>
              </a:solidFill>
              <a:latin typeface="Helvetica Neue"/>
              <a:cs typeface="Helvetica Neue"/>
            </a:endParaRPr>
          </a:p>
        </p:txBody>
      </p:sp>
      <p:sp>
        <p:nvSpPr>
          <p:cNvPr id="12" name="TextBox 11"/>
          <p:cNvSpPr txBox="1"/>
          <p:nvPr/>
        </p:nvSpPr>
        <p:spPr>
          <a:xfrm>
            <a:off x="3847934" y="6089403"/>
            <a:ext cx="2094555" cy="584776"/>
          </a:xfrm>
          <a:prstGeom prst="rect">
            <a:avLst/>
          </a:prstGeom>
          <a:noFill/>
        </p:spPr>
        <p:txBody>
          <a:bodyPr wrap="square" rtlCol="0">
            <a:spAutoFit/>
          </a:bodyPr>
          <a:lstStyle/>
          <a:p>
            <a:r>
              <a:rPr lang="en-US" sz="1600" dirty="0" smtClean="0">
                <a:solidFill>
                  <a:srgbClr val="E6B9B8"/>
                </a:solidFill>
                <a:latin typeface="Helvetica Neue"/>
                <a:cs typeface="Helvetica Neue"/>
              </a:rPr>
              <a:t>Analytical </a:t>
            </a:r>
            <a:br>
              <a:rPr lang="en-US" sz="1600" dirty="0" smtClean="0">
                <a:solidFill>
                  <a:srgbClr val="E6B9B8"/>
                </a:solidFill>
                <a:latin typeface="Helvetica Neue"/>
                <a:cs typeface="Helvetica Neue"/>
              </a:rPr>
            </a:br>
            <a:r>
              <a:rPr lang="en-US" sz="1600" dirty="0" smtClean="0">
                <a:solidFill>
                  <a:srgbClr val="E6B9B8"/>
                </a:solidFill>
                <a:latin typeface="Helvetica Neue"/>
                <a:cs typeface="Helvetica Neue"/>
              </a:rPr>
              <a:t>model</a:t>
            </a:r>
          </a:p>
        </p:txBody>
      </p:sp>
      <p:sp>
        <p:nvSpPr>
          <p:cNvPr id="13" name="TextBox 12"/>
          <p:cNvSpPr txBox="1"/>
          <p:nvPr/>
        </p:nvSpPr>
        <p:spPr>
          <a:xfrm>
            <a:off x="5942490" y="5966293"/>
            <a:ext cx="2624632" cy="830997"/>
          </a:xfrm>
          <a:prstGeom prst="rect">
            <a:avLst/>
          </a:prstGeom>
          <a:noFill/>
        </p:spPr>
        <p:txBody>
          <a:bodyPr wrap="square" rtlCol="0">
            <a:spAutoFit/>
          </a:bodyPr>
          <a:lstStyle/>
          <a:p>
            <a:r>
              <a:rPr lang="en-US" sz="1600" dirty="0" smtClean="0">
                <a:solidFill>
                  <a:srgbClr val="E6B9B8"/>
                </a:solidFill>
                <a:latin typeface="Helvetica Neue"/>
                <a:cs typeface="Helvetica Neue"/>
              </a:rPr>
              <a:t>Correction from differential regression  using</a:t>
            </a:r>
          </a:p>
          <a:p>
            <a:r>
              <a:rPr lang="en-US" sz="1600" dirty="0" smtClean="0">
                <a:solidFill>
                  <a:srgbClr val="E6B9B8"/>
                </a:solidFill>
                <a:latin typeface="Helvetica Neue"/>
                <a:cs typeface="Helvetica Neue"/>
              </a:rPr>
              <a:t>measurements</a:t>
            </a:r>
          </a:p>
        </p:txBody>
      </p:sp>
      <p:sp>
        <p:nvSpPr>
          <p:cNvPr id="18" name="Left Brace 17"/>
          <p:cNvSpPr/>
          <p:nvPr/>
        </p:nvSpPr>
        <p:spPr>
          <a:xfrm rot="16200000">
            <a:off x="6099575" y="5427899"/>
            <a:ext cx="258692" cy="1095930"/>
          </a:xfrm>
          <a:prstGeom prst="leftBrace">
            <a:avLst/>
          </a:prstGeom>
          <a:ln>
            <a:solidFill>
              <a:srgbClr val="E6B9B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E6B9B8"/>
              </a:solidFill>
              <a:latin typeface="Helvetica Neue"/>
              <a:cs typeface="Helvetica Neue"/>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470557016"/>
              </p:ext>
            </p:extLst>
          </p:nvPr>
        </p:nvGraphicFramePr>
        <p:xfrm>
          <a:off x="1447778" y="1691592"/>
          <a:ext cx="6313488" cy="565226"/>
        </p:xfrm>
        <a:graphic>
          <a:graphicData uri="http://schemas.openxmlformats.org/presentationml/2006/ole">
            <mc:AlternateContent xmlns:mc="http://schemas.openxmlformats.org/markup-compatibility/2006">
              <mc:Choice xmlns:v="urn:schemas-microsoft-com:vml" Requires="v">
                <p:oleObj spid="_x0000_s21990" name="Equation" r:id="rId11" imgW="3062520" imgH="255960" progId="Equation.DSMT4">
                  <p:embed/>
                </p:oleObj>
              </mc:Choice>
              <mc:Fallback>
                <p:oleObj name="Equation" r:id="rId11" imgW="3062520" imgH="25596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7778" y="1691592"/>
                        <a:ext cx="6313488" cy="56522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601176711"/>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Performance guarantees</a:t>
            </a:r>
            <a:endParaRPr lang="en-US" dirty="0"/>
          </a:p>
        </p:txBody>
      </p:sp>
      <p:sp>
        <p:nvSpPr>
          <p:cNvPr id="17" name="Content Placeholder 16"/>
          <p:cNvSpPr>
            <a:spLocks noGrp="1"/>
          </p:cNvSpPr>
          <p:nvPr>
            <p:ph idx="1"/>
          </p:nvPr>
        </p:nvSpPr>
        <p:spPr>
          <a:xfrm>
            <a:off x="457199" y="924596"/>
            <a:ext cx="8482519" cy="4561186"/>
          </a:xfrm>
        </p:spPr>
        <p:txBody>
          <a:bodyPr/>
          <a:lstStyle/>
          <a:p>
            <a:r>
              <a:rPr lang="en-US" dirty="0" err="1"/>
              <a:t>Vapnik-Chervonenkis</a:t>
            </a:r>
            <a:r>
              <a:rPr lang="en-US" sz="4000" dirty="0"/>
              <a:t> </a:t>
            </a:r>
            <a:r>
              <a:rPr lang="en-US" dirty="0" smtClean="0"/>
              <a:t>theory: </a:t>
            </a:r>
            <a:r>
              <a:rPr lang="en-US" sz="2400" dirty="0" smtClean="0"/>
              <a:t>under finite VC-dim(F)</a:t>
            </a:r>
            <a:endParaRPr lang="en-US" dirty="0"/>
          </a:p>
          <a:p>
            <a:endParaRPr lang="en-US" dirty="0" smtClean="0"/>
          </a:p>
          <a:p>
            <a:endParaRPr lang="en-US" dirty="0"/>
          </a:p>
          <a:p>
            <a:endParaRPr lang="en-US" dirty="0" smtClean="0"/>
          </a:p>
          <a:p>
            <a:pPr lvl="1"/>
            <a:r>
              <a:rPr lang="en-US" dirty="0" smtClean="0"/>
              <a:t>Guarantees that error of regression estimate is close to optimal with a certain probability </a:t>
            </a:r>
          </a:p>
          <a:p>
            <a:pPr lvl="1"/>
            <a:r>
              <a:rPr lang="en-US" dirty="0" smtClean="0"/>
              <a:t>Distribution-free: does not require detailed knowledge of error distributions – uses end-to-end measurements </a:t>
            </a:r>
          </a:p>
          <a:p>
            <a:r>
              <a:rPr lang="en-US" dirty="0" smtClean="0"/>
              <a:t>Error of the corrected estimate:</a:t>
            </a:r>
            <a:endParaRPr lang="en-US" dirty="0"/>
          </a:p>
        </p:txBody>
      </p:sp>
      <p:sp>
        <p:nvSpPr>
          <p:cNvPr id="4" name="Slide Number Placeholder 3"/>
          <p:cNvSpPr>
            <a:spLocks noGrp="1"/>
          </p:cNvSpPr>
          <p:nvPr>
            <p:ph type="sldNum" sz="quarter" idx="4"/>
          </p:nvPr>
        </p:nvSpPr>
        <p:spPr/>
        <p:txBody>
          <a:bodyPr/>
          <a:lstStyle/>
          <a:p>
            <a:fld id="{EC7F667F-AF00-6748-9CC4-23BB6FFE60B1}" type="slidenum">
              <a:rPr lang="en-US" smtClean="0"/>
              <a:pPr/>
              <a:t>29</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694881555"/>
              </p:ext>
            </p:extLst>
          </p:nvPr>
        </p:nvGraphicFramePr>
        <p:xfrm>
          <a:off x="2232484" y="2912340"/>
          <a:ext cx="396981" cy="494904"/>
        </p:xfrm>
        <a:graphic>
          <a:graphicData uri="http://schemas.openxmlformats.org/presentationml/2006/ole">
            <mc:AlternateContent xmlns:mc="http://schemas.openxmlformats.org/markup-compatibility/2006">
              <mc:Choice xmlns:v="urn:schemas-microsoft-com:vml" Requires="v">
                <p:oleObj spid="_x0000_s22820" name="Equation" r:id="rId3" imgW="164880" imgH="228600" progId="Equation.DSMT4">
                  <p:embed/>
                </p:oleObj>
              </mc:Choice>
              <mc:Fallback>
                <p:oleObj name="Equation" r:id="rId3" imgW="16488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484" y="2912340"/>
                        <a:ext cx="396981" cy="4949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10496784"/>
              </p:ext>
            </p:extLst>
          </p:nvPr>
        </p:nvGraphicFramePr>
        <p:xfrm>
          <a:off x="1734645" y="1773674"/>
          <a:ext cx="6275925" cy="834775"/>
        </p:xfrm>
        <a:graphic>
          <a:graphicData uri="http://schemas.openxmlformats.org/presentationml/2006/ole">
            <mc:AlternateContent xmlns:mc="http://schemas.openxmlformats.org/markup-compatibility/2006">
              <mc:Choice xmlns:v="urn:schemas-microsoft-com:vml" Requires="v">
                <p:oleObj spid="_x0000_s22821" name="Equation" r:id="rId5" imgW="2603500" imgH="330200" progId="Equation.DSMT4">
                  <p:embed/>
                </p:oleObj>
              </mc:Choice>
              <mc:Fallback>
                <p:oleObj name="Equation" r:id="rId5" imgW="2603500" imgH="330200" progId="Equation.DSMT4">
                  <p:embed/>
                  <p:pic>
                    <p:nvPicPr>
                      <p:cNvPr id="0" name=""/>
                      <p:cNvPicPr>
                        <a:picLocks noChangeAspect="1" noChangeArrowheads="1"/>
                      </p:cNvPicPr>
                      <p:nvPr/>
                    </p:nvPicPr>
                    <p:blipFill>
                      <a:blip r:embed="rId6"/>
                      <a:srcRect/>
                      <a:stretch>
                        <a:fillRect/>
                      </a:stretch>
                    </p:blipFill>
                    <p:spPr bwMode="auto">
                      <a:xfrm>
                        <a:off x="1734645" y="1773674"/>
                        <a:ext cx="6275925" cy="834775"/>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31977471"/>
              </p:ext>
            </p:extLst>
          </p:nvPr>
        </p:nvGraphicFramePr>
        <p:xfrm>
          <a:off x="1561762" y="5403246"/>
          <a:ext cx="6117369" cy="1052338"/>
        </p:xfrm>
        <a:graphic>
          <a:graphicData uri="http://schemas.openxmlformats.org/presentationml/2006/ole">
            <mc:AlternateContent xmlns:mc="http://schemas.openxmlformats.org/markup-compatibility/2006">
              <mc:Choice xmlns:v="urn:schemas-microsoft-com:vml" Requires="v">
                <p:oleObj spid="_x0000_s22822" name="Equation" r:id="rId7" imgW="2654300" imgH="381000" progId="Equation.DSMT4">
                  <p:embed/>
                </p:oleObj>
              </mc:Choice>
              <mc:Fallback>
                <p:oleObj name="Equation" r:id="rId7" imgW="2654300" imgH="381000" progId="Equation.DSMT4">
                  <p:embed/>
                  <p:pic>
                    <p:nvPicPr>
                      <p:cNvPr id="0" name=""/>
                      <p:cNvPicPr>
                        <a:picLocks noChangeAspect="1" noChangeArrowheads="1"/>
                      </p:cNvPicPr>
                      <p:nvPr/>
                    </p:nvPicPr>
                    <p:blipFill>
                      <a:blip r:embed="rId8"/>
                      <a:srcRect/>
                      <a:stretch>
                        <a:fillRect/>
                      </a:stretch>
                    </p:blipFill>
                    <p:spPr bwMode="auto">
                      <a:xfrm>
                        <a:off x="1561762" y="5403246"/>
                        <a:ext cx="6117369" cy="1052338"/>
                      </a:xfrm>
                      <a:prstGeom prst="rect">
                        <a:avLst/>
                      </a:prstGeom>
                      <a:noFill/>
                    </p:spPr>
                  </p:pic>
                </p:oleObj>
              </mc:Fallback>
            </mc:AlternateContent>
          </a:graphicData>
        </a:graphic>
      </p:graphicFrame>
      <p:sp>
        <p:nvSpPr>
          <p:cNvPr id="11" name="TextBox 10"/>
          <p:cNvSpPr txBox="1"/>
          <p:nvPr/>
        </p:nvSpPr>
        <p:spPr>
          <a:xfrm>
            <a:off x="2131089" y="2878899"/>
            <a:ext cx="1472685" cy="400110"/>
          </a:xfrm>
          <a:prstGeom prst="rect">
            <a:avLst/>
          </a:prstGeom>
          <a:noFill/>
        </p:spPr>
        <p:txBody>
          <a:bodyPr wrap="square" rtlCol="0">
            <a:spAutoFit/>
          </a:bodyPr>
          <a:lstStyle/>
          <a:p>
            <a:r>
              <a:rPr lang="en-US" sz="2000" dirty="0" smtClean="0">
                <a:solidFill>
                  <a:schemeClr val="accent2">
                    <a:lumMod val="40000"/>
                    <a:lumOff val="60000"/>
                  </a:schemeClr>
                </a:solidFill>
                <a:latin typeface="Helvetica Neue"/>
                <a:cs typeface="Helvetica Neue"/>
              </a:rPr>
              <a:t>Estimated</a:t>
            </a:r>
            <a:endParaRPr lang="en-US" sz="2000" dirty="0">
              <a:solidFill>
                <a:schemeClr val="accent2">
                  <a:lumMod val="40000"/>
                  <a:lumOff val="60000"/>
                </a:schemeClr>
              </a:solidFill>
              <a:latin typeface="Helvetica Neue"/>
              <a:cs typeface="Helvetica Neue"/>
            </a:endParaRPr>
          </a:p>
        </p:txBody>
      </p:sp>
      <p:cxnSp>
        <p:nvCxnSpPr>
          <p:cNvPr id="12" name="Straight Arrow Connector 11"/>
          <p:cNvCxnSpPr/>
          <p:nvPr/>
        </p:nvCxnSpPr>
        <p:spPr>
          <a:xfrm flipV="1">
            <a:off x="2761608" y="2364457"/>
            <a:ext cx="0" cy="514442"/>
          </a:xfrm>
          <a:prstGeom prst="straightConnector1">
            <a:avLst/>
          </a:prstGeom>
          <a:ln w="38100" cmpd="sng">
            <a:solidFill>
              <a:schemeClr val="accent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761608" y="2461625"/>
            <a:ext cx="324915" cy="404046"/>
          </a:xfrm>
          <a:prstGeom prst="straightConnector1">
            <a:avLst/>
          </a:prstGeom>
          <a:ln w="38100" cmpd="sng">
            <a:solidFill>
              <a:schemeClr val="accent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422019" y="2871944"/>
            <a:ext cx="1472685" cy="400110"/>
          </a:xfrm>
          <a:prstGeom prst="rect">
            <a:avLst/>
          </a:prstGeom>
          <a:noFill/>
        </p:spPr>
        <p:txBody>
          <a:bodyPr wrap="square" rtlCol="0">
            <a:spAutoFit/>
          </a:bodyPr>
          <a:lstStyle/>
          <a:p>
            <a:r>
              <a:rPr lang="en-US" sz="2000" dirty="0" smtClean="0">
                <a:solidFill>
                  <a:schemeClr val="accent2">
                    <a:lumMod val="40000"/>
                    <a:lumOff val="60000"/>
                  </a:schemeClr>
                </a:solidFill>
                <a:latin typeface="Helvetica Neue"/>
                <a:cs typeface="Helvetica Neue"/>
              </a:rPr>
              <a:t>Optimal</a:t>
            </a:r>
            <a:endParaRPr lang="en-US" sz="2000" dirty="0">
              <a:solidFill>
                <a:schemeClr val="accent2">
                  <a:lumMod val="40000"/>
                  <a:lumOff val="60000"/>
                </a:schemeClr>
              </a:solidFill>
              <a:latin typeface="Helvetica Neue"/>
              <a:cs typeface="Helvetica Neue"/>
            </a:endParaRPr>
          </a:p>
        </p:txBody>
      </p:sp>
      <p:cxnSp>
        <p:nvCxnSpPr>
          <p:cNvPr id="22" name="Straight Arrow Connector 21"/>
          <p:cNvCxnSpPr/>
          <p:nvPr/>
        </p:nvCxnSpPr>
        <p:spPr>
          <a:xfrm flipV="1">
            <a:off x="4951147" y="2390917"/>
            <a:ext cx="0" cy="514442"/>
          </a:xfrm>
          <a:prstGeom prst="straightConnector1">
            <a:avLst/>
          </a:prstGeom>
          <a:ln w="38100" cmpd="sng">
            <a:solidFill>
              <a:schemeClr val="accent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4620447" y="2461625"/>
            <a:ext cx="324915" cy="404046"/>
          </a:xfrm>
          <a:prstGeom prst="straightConnector1">
            <a:avLst/>
          </a:prstGeom>
          <a:ln w="38100" cmpd="sng">
            <a:solidFill>
              <a:schemeClr val="accent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7807422"/>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3289521" y="1821252"/>
            <a:ext cx="2955080" cy="0"/>
          </a:xfrm>
          <a:prstGeom prst="line">
            <a:avLst/>
          </a:prstGeom>
          <a:ln w="57150" cmpd="sng">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1538327" y="3472785"/>
            <a:ext cx="0" cy="771244"/>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1692895" y="3403517"/>
            <a:ext cx="0" cy="840512"/>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20" idx="0"/>
            <a:endCxn id="19" idx="2"/>
          </p:cNvCxnSpPr>
          <p:nvPr/>
        </p:nvCxnSpPr>
        <p:spPr>
          <a:xfrm flipH="1">
            <a:off x="6603247" y="1671615"/>
            <a:ext cx="2090" cy="1085190"/>
          </a:xfrm>
          <a:prstGeom prst="line">
            <a:avLst/>
          </a:prstGeom>
          <a:ln w="57150" cmpd="sng">
            <a:solidFill>
              <a:srgbClr val="FFFFFF"/>
            </a:solidFill>
            <a:prstDash val="solid"/>
          </a:ln>
          <a:scene3d>
            <a:camera prst="orthographicFront">
              <a:rot lat="0" lon="10799999" rev="0"/>
            </a:camera>
            <a:lightRig rig="threePt" dir="t"/>
          </a:scene3d>
          <a:sp3d/>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4"/>
          </p:nvPr>
        </p:nvSpPr>
        <p:spPr>
          <a:xfrm>
            <a:off x="6998959" y="6481883"/>
            <a:ext cx="2133600" cy="365125"/>
          </a:xfrm>
        </p:spPr>
        <p:txBody>
          <a:bodyPr/>
          <a:lstStyle/>
          <a:p>
            <a:fld id="{EC7F667F-AF00-6748-9CC4-23BB6FFE60B1}" type="slidenum">
              <a:rPr lang="en-US" smtClean="0"/>
              <a:pPr/>
              <a:t>3</a:t>
            </a:fld>
            <a:endParaRPr lang="en-US"/>
          </a:p>
        </p:txBody>
      </p:sp>
      <p:sp>
        <p:nvSpPr>
          <p:cNvPr id="35" name="Rectangle 34"/>
          <p:cNvSpPr/>
          <p:nvPr/>
        </p:nvSpPr>
        <p:spPr>
          <a:xfrm>
            <a:off x="766443" y="1318956"/>
            <a:ext cx="1840091" cy="2200386"/>
          </a:xfrm>
          <a:prstGeom prst="rect">
            <a:avLst/>
          </a:prstGeom>
          <a:ln w="38100" cmpd="sng">
            <a:solidFill>
              <a:srgbClr val="0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6000"/>
          </a:p>
        </p:txBody>
      </p:sp>
      <p:sp>
        <p:nvSpPr>
          <p:cNvPr id="36" name="Rectangle 35"/>
          <p:cNvSpPr/>
          <p:nvPr/>
        </p:nvSpPr>
        <p:spPr>
          <a:xfrm>
            <a:off x="881263" y="1426280"/>
            <a:ext cx="1246955" cy="358749"/>
          </a:xfrm>
          <a:prstGeom prst="rect">
            <a:avLst/>
          </a:prstGeom>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dirty="0"/>
              <a:t>A</a:t>
            </a:r>
            <a:r>
              <a:rPr lang="en-US" sz="1400" dirty="0" smtClean="0"/>
              <a:t>pplication</a:t>
            </a:r>
            <a:endParaRPr lang="en-US" sz="1400" dirty="0"/>
          </a:p>
        </p:txBody>
      </p:sp>
      <p:sp>
        <p:nvSpPr>
          <p:cNvPr id="37" name="Rectangle 36"/>
          <p:cNvSpPr/>
          <p:nvPr/>
        </p:nvSpPr>
        <p:spPr>
          <a:xfrm>
            <a:off x="881263" y="1725553"/>
            <a:ext cx="1246955" cy="1483117"/>
          </a:xfrm>
          <a:prstGeom prst="rect">
            <a:avLst/>
          </a:prstGeom>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800" dirty="0" smtClean="0"/>
              <a:t>     OS</a:t>
            </a:r>
          </a:p>
          <a:p>
            <a:endParaRPr lang="en-US" sz="1800" dirty="0" smtClean="0"/>
          </a:p>
          <a:p>
            <a:endParaRPr lang="en-US" sz="1800" dirty="0"/>
          </a:p>
        </p:txBody>
      </p:sp>
      <p:sp>
        <p:nvSpPr>
          <p:cNvPr id="38" name="Rectangle 37"/>
          <p:cNvSpPr/>
          <p:nvPr/>
        </p:nvSpPr>
        <p:spPr>
          <a:xfrm>
            <a:off x="881263" y="2884576"/>
            <a:ext cx="1246955" cy="324094"/>
          </a:xfrm>
          <a:prstGeom prst="rect">
            <a:avLst/>
          </a:prstGeom>
          <a:no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FS Stack</a:t>
            </a:r>
            <a:endParaRPr lang="en-US" sz="1800" dirty="0"/>
          </a:p>
        </p:txBody>
      </p:sp>
      <p:sp>
        <p:nvSpPr>
          <p:cNvPr id="39" name="Rectangle 38"/>
          <p:cNvSpPr/>
          <p:nvPr/>
        </p:nvSpPr>
        <p:spPr>
          <a:xfrm>
            <a:off x="881263" y="3208670"/>
            <a:ext cx="1246955" cy="299273"/>
          </a:xfrm>
          <a:prstGeom prst="rect">
            <a:avLst/>
          </a:prstGeom>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HBA/HCA</a:t>
            </a:r>
            <a:endParaRPr lang="en-US" sz="1800" dirty="0"/>
          </a:p>
        </p:txBody>
      </p:sp>
      <p:sp>
        <p:nvSpPr>
          <p:cNvPr id="40" name="Rectangle 39"/>
          <p:cNvSpPr/>
          <p:nvPr/>
        </p:nvSpPr>
        <p:spPr>
          <a:xfrm>
            <a:off x="2795266" y="2531242"/>
            <a:ext cx="761855" cy="638684"/>
          </a:xfrm>
          <a:prstGeom prst="rect">
            <a:avLst/>
          </a:prstGeom>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LAN</a:t>
            </a:r>
          </a:p>
          <a:p>
            <a:pPr algn="ctr"/>
            <a:r>
              <a:rPr lang="en-US" sz="1400" dirty="0" smtClean="0"/>
              <a:t>Switch</a:t>
            </a:r>
            <a:endParaRPr lang="en-US" sz="1400" dirty="0"/>
          </a:p>
        </p:txBody>
      </p:sp>
      <p:sp>
        <p:nvSpPr>
          <p:cNvPr id="41" name="Rectangle 40"/>
          <p:cNvSpPr/>
          <p:nvPr/>
        </p:nvSpPr>
        <p:spPr>
          <a:xfrm>
            <a:off x="2779034" y="1693305"/>
            <a:ext cx="761855" cy="299273"/>
          </a:xfrm>
          <a:prstGeom prst="rect">
            <a:avLst/>
          </a:prstGeom>
          <a:ln w="38100" cmpd="sng">
            <a:solidFill>
              <a:srgbClr val="0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Router</a:t>
            </a:r>
          </a:p>
        </p:txBody>
      </p:sp>
      <p:sp>
        <p:nvSpPr>
          <p:cNvPr id="42" name="TextBox 41"/>
          <p:cNvSpPr txBox="1"/>
          <p:nvPr/>
        </p:nvSpPr>
        <p:spPr>
          <a:xfrm>
            <a:off x="16434" y="3387700"/>
            <a:ext cx="1429297" cy="1569660"/>
          </a:xfrm>
          <a:prstGeom prst="rect">
            <a:avLst/>
          </a:prstGeom>
          <a:noFill/>
        </p:spPr>
        <p:txBody>
          <a:bodyPr wrap="square" rtlCol="0">
            <a:spAutoFit/>
          </a:bodyPr>
          <a:lstStyle/>
          <a:p>
            <a:r>
              <a:rPr lang="en-US" sz="2400" dirty="0" smtClean="0">
                <a:solidFill>
                  <a:srgbClr val="E6B9B8"/>
                </a:solidFill>
              </a:rPr>
              <a:t>Source data transfer node</a:t>
            </a:r>
            <a:endParaRPr lang="en-US" sz="2400" dirty="0">
              <a:solidFill>
                <a:srgbClr val="E6B9B8"/>
              </a:solidFill>
            </a:endParaRPr>
          </a:p>
        </p:txBody>
      </p:sp>
      <p:sp>
        <p:nvSpPr>
          <p:cNvPr id="43" name="Rectangle 42"/>
          <p:cNvSpPr/>
          <p:nvPr/>
        </p:nvSpPr>
        <p:spPr>
          <a:xfrm>
            <a:off x="1688425" y="1946619"/>
            <a:ext cx="430209" cy="299273"/>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TCP</a:t>
            </a:r>
            <a:endParaRPr lang="en-US" sz="1600" dirty="0"/>
          </a:p>
        </p:txBody>
      </p:sp>
      <p:sp>
        <p:nvSpPr>
          <p:cNvPr id="44" name="Rectangle 43"/>
          <p:cNvSpPr/>
          <p:nvPr/>
        </p:nvSpPr>
        <p:spPr>
          <a:xfrm>
            <a:off x="1688424" y="2245892"/>
            <a:ext cx="817985" cy="299273"/>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IP</a:t>
            </a:r>
            <a:endParaRPr lang="en-US" sz="1800" dirty="0"/>
          </a:p>
        </p:txBody>
      </p:sp>
      <p:sp>
        <p:nvSpPr>
          <p:cNvPr id="45" name="Rectangle 44"/>
          <p:cNvSpPr/>
          <p:nvPr/>
        </p:nvSpPr>
        <p:spPr>
          <a:xfrm>
            <a:off x="2128217" y="2556565"/>
            <a:ext cx="478316" cy="299273"/>
          </a:xfrm>
          <a:prstGeom prst="rect">
            <a:avLst/>
          </a:prstGeom>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dirty="0" smtClean="0"/>
              <a:t>NIC</a:t>
            </a:r>
            <a:endParaRPr lang="en-US" sz="1400" dirty="0"/>
          </a:p>
        </p:txBody>
      </p:sp>
      <p:cxnSp>
        <p:nvCxnSpPr>
          <p:cNvPr id="46" name="Straight Connector 45"/>
          <p:cNvCxnSpPr>
            <a:endCxn id="77" idx="3"/>
          </p:cNvCxnSpPr>
          <p:nvPr/>
        </p:nvCxnSpPr>
        <p:spPr>
          <a:xfrm>
            <a:off x="1210150" y="3555917"/>
            <a:ext cx="0" cy="1125212"/>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45" idx="3"/>
          </p:cNvCxnSpPr>
          <p:nvPr/>
        </p:nvCxnSpPr>
        <p:spPr>
          <a:xfrm>
            <a:off x="2606534" y="2706201"/>
            <a:ext cx="188731" cy="0"/>
          </a:xfrm>
          <a:prstGeom prst="line">
            <a:avLst/>
          </a:prstGeom>
          <a:ln w="5715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0" idx="0"/>
            <a:endCxn id="41" idx="2"/>
          </p:cNvCxnSpPr>
          <p:nvPr/>
        </p:nvCxnSpPr>
        <p:spPr>
          <a:xfrm flipH="1" flipV="1">
            <a:off x="3159962" y="1992578"/>
            <a:ext cx="0" cy="538664"/>
          </a:xfrm>
          <a:prstGeom prst="line">
            <a:avLst/>
          </a:prstGeom>
          <a:ln w="57150" cmpd="sng">
            <a:solidFill>
              <a:srgbClr val="FFFFFF"/>
            </a:solidFill>
            <a:prstDash val="solid"/>
          </a:ln>
        </p:spPr>
        <p:style>
          <a:lnRef idx="2">
            <a:schemeClr val="accent1"/>
          </a:lnRef>
          <a:fillRef idx="0">
            <a:schemeClr val="accent1"/>
          </a:fillRef>
          <a:effectRef idx="1">
            <a:schemeClr val="accent1"/>
          </a:effectRef>
          <a:fontRef idx="minor">
            <a:schemeClr val="tx1"/>
          </a:fontRef>
        </p:style>
      </p:cxnSp>
      <p:sp>
        <p:nvSpPr>
          <p:cNvPr id="11" name="Can 10"/>
          <p:cNvSpPr/>
          <p:nvPr/>
        </p:nvSpPr>
        <p:spPr>
          <a:xfrm>
            <a:off x="7515909" y="3547178"/>
            <a:ext cx="561129" cy="806015"/>
          </a:xfrm>
          <a:prstGeom prst="can">
            <a:avLst/>
          </a:prstGeom>
          <a:ln>
            <a:solidFill>
              <a:srgbClr val="000000"/>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endParaRPr lang="en-US" sz="6000"/>
          </a:p>
        </p:txBody>
      </p:sp>
      <p:sp>
        <p:nvSpPr>
          <p:cNvPr id="12" name="Can 11"/>
          <p:cNvSpPr/>
          <p:nvPr/>
        </p:nvSpPr>
        <p:spPr>
          <a:xfrm>
            <a:off x="8026771" y="3772579"/>
            <a:ext cx="561129" cy="806015"/>
          </a:xfrm>
          <a:prstGeom prst="can">
            <a:avLst/>
          </a:prstGeom>
          <a:ln>
            <a:solidFill>
              <a:srgbClr val="000000"/>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endParaRPr lang="en-US" sz="6000"/>
          </a:p>
        </p:txBody>
      </p:sp>
      <p:sp>
        <p:nvSpPr>
          <p:cNvPr id="13" name="Can 12"/>
          <p:cNvSpPr/>
          <p:nvPr/>
        </p:nvSpPr>
        <p:spPr>
          <a:xfrm>
            <a:off x="8529933" y="3987150"/>
            <a:ext cx="561129" cy="806015"/>
          </a:xfrm>
          <a:prstGeom prst="can">
            <a:avLst/>
          </a:prstGeom>
          <a:ln>
            <a:solidFill>
              <a:srgbClr val="000000"/>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endParaRPr lang="en-US" sz="6000"/>
          </a:p>
        </p:txBody>
      </p:sp>
      <p:sp>
        <p:nvSpPr>
          <p:cNvPr id="14" name="Rectangle 13"/>
          <p:cNvSpPr/>
          <p:nvPr/>
        </p:nvSpPr>
        <p:spPr>
          <a:xfrm>
            <a:off x="7181882" y="1085876"/>
            <a:ext cx="1840091" cy="2200386"/>
          </a:xfrm>
          <a:prstGeom prst="rect">
            <a:avLst/>
          </a:prstGeom>
          <a:ln w="38100" cmpd="sng">
            <a:solidFill>
              <a:srgbClr val="000000"/>
            </a:solidFill>
          </a:ln>
          <a:scene3d>
            <a:camera prst="orthographicFront">
              <a:rot lat="0" lon="10799999" rev="0"/>
            </a:camera>
            <a:lightRig rig="threePt" dir="t"/>
          </a:scene3d>
          <a:sp3d/>
        </p:spPr>
        <p:style>
          <a:lnRef idx="1">
            <a:schemeClr val="accent1"/>
          </a:lnRef>
          <a:fillRef idx="2">
            <a:schemeClr val="accent1"/>
          </a:fillRef>
          <a:effectRef idx="1">
            <a:schemeClr val="accent1"/>
          </a:effectRef>
          <a:fontRef idx="minor">
            <a:schemeClr val="dk1"/>
          </a:fontRef>
        </p:style>
        <p:txBody>
          <a:bodyPr rtlCol="0" anchor="ctr">
            <a:flatTx/>
          </a:bodyPr>
          <a:lstStyle/>
          <a:p>
            <a:pPr algn="ctr"/>
            <a:endParaRPr lang="en-US" sz="6000"/>
          </a:p>
        </p:txBody>
      </p:sp>
      <p:sp>
        <p:nvSpPr>
          <p:cNvPr id="15" name="Rectangle 14"/>
          <p:cNvSpPr/>
          <p:nvPr/>
        </p:nvSpPr>
        <p:spPr>
          <a:xfrm>
            <a:off x="7674291" y="1193199"/>
            <a:ext cx="1246954" cy="358749"/>
          </a:xfrm>
          <a:prstGeom prst="rect">
            <a:avLst/>
          </a:prstGeom>
          <a:ln w="38100" cmpd="sng">
            <a:solidFill>
              <a:schemeClr val="tx1"/>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t">
            <a:flatTx/>
          </a:bodyPr>
          <a:lstStyle/>
          <a:p>
            <a:pPr algn="ctr"/>
            <a:r>
              <a:rPr lang="en-US" sz="1400" dirty="0" smtClean="0"/>
              <a:t>Application</a:t>
            </a:r>
            <a:endParaRPr lang="en-US" sz="1800" dirty="0"/>
          </a:p>
        </p:txBody>
      </p:sp>
      <p:sp>
        <p:nvSpPr>
          <p:cNvPr id="16" name="Rectangle 15"/>
          <p:cNvSpPr/>
          <p:nvPr/>
        </p:nvSpPr>
        <p:spPr>
          <a:xfrm>
            <a:off x="7674291" y="1492473"/>
            <a:ext cx="1246954" cy="1483117"/>
          </a:xfrm>
          <a:prstGeom prst="rect">
            <a:avLst/>
          </a:prstGeom>
          <a:ln w="38100" cmpd="sng">
            <a:solidFill>
              <a:schemeClr val="tx1"/>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en-US" sz="1800" dirty="0" smtClean="0"/>
              <a:t>                  OS</a:t>
            </a:r>
          </a:p>
          <a:p>
            <a:pPr algn="ctr"/>
            <a:endParaRPr lang="en-US" sz="1800" dirty="0" smtClean="0"/>
          </a:p>
          <a:p>
            <a:pPr algn="ctr"/>
            <a:endParaRPr lang="en-US" sz="1800" dirty="0"/>
          </a:p>
        </p:txBody>
      </p:sp>
      <p:sp>
        <p:nvSpPr>
          <p:cNvPr id="17" name="Rectangle 16"/>
          <p:cNvSpPr/>
          <p:nvPr/>
        </p:nvSpPr>
        <p:spPr>
          <a:xfrm>
            <a:off x="7664708" y="2651495"/>
            <a:ext cx="1246954" cy="324094"/>
          </a:xfrm>
          <a:prstGeom prst="rect">
            <a:avLst/>
          </a:prstGeom>
          <a:noFill/>
          <a:ln w="12700" cmpd="sng">
            <a:solidFill>
              <a:schemeClr val="tx1"/>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en-US" sz="1800" dirty="0" smtClean="0"/>
              <a:t>FS Stack</a:t>
            </a:r>
            <a:endParaRPr lang="en-US" sz="1800" dirty="0"/>
          </a:p>
        </p:txBody>
      </p:sp>
      <p:sp>
        <p:nvSpPr>
          <p:cNvPr id="18" name="Rectangle 17"/>
          <p:cNvSpPr/>
          <p:nvPr/>
        </p:nvSpPr>
        <p:spPr>
          <a:xfrm>
            <a:off x="7674291" y="2975590"/>
            <a:ext cx="1246954" cy="299273"/>
          </a:xfrm>
          <a:prstGeom prst="rect">
            <a:avLst/>
          </a:prstGeom>
          <a:ln w="38100" cmpd="sng">
            <a:solidFill>
              <a:schemeClr val="tx1"/>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en-US" sz="1800" dirty="0" smtClean="0"/>
              <a:t>HBA/HCA</a:t>
            </a:r>
            <a:endParaRPr lang="en-US" sz="1800" dirty="0"/>
          </a:p>
        </p:txBody>
      </p:sp>
      <p:sp>
        <p:nvSpPr>
          <p:cNvPr id="19" name="Rectangle 18"/>
          <p:cNvSpPr/>
          <p:nvPr/>
        </p:nvSpPr>
        <p:spPr>
          <a:xfrm>
            <a:off x="6214732" y="2118121"/>
            <a:ext cx="777030" cy="638684"/>
          </a:xfrm>
          <a:prstGeom prst="rect">
            <a:avLst/>
          </a:prstGeom>
          <a:ln w="38100" cmpd="sng">
            <a:solidFill>
              <a:srgbClr val="000000"/>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en-US" sz="1400" dirty="0" smtClean="0"/>
              <a:t>LAN</a:t>
            </a:r>
          </a:p>
          <a:p>
            <a:pPr algn="ctr"/>
            <a:r>
              <a:rPr lang="en-US" sz="1400" dirty="0" smtClean="0"/>
              <a:t>Switc</a:t>
            </a:r>
            <a:r>
              <a:rPr lang="en-US" sz="1600" dirty="0" smtClean="0"/>
              <a:t>h</a:t>
            </a:r>
            <a:endParaRPr lang="en-US" sz="1600" dirty="0"/>
          </a:p>
        </p:txBody>
      </p:sp>
      <p:sp>
        <p:nvSpPr>
          <p:cNvPr id="20" name="Rectangle 19"/>
          <p:cNvSpPr/>
          <p:nvPr/>
        </p:nvSpPr>
        <p:spPr>
          <a:xfrm>
            <a:off x="6214732" y="1671615"/>
            <a:ext cx="781209" cy="299273"/>
          </a:xfrm>
          <a:prstGeom prst="rect">
            <a:avLst/>
          </a:prstGeom>
          <a:ln w="38100" cmpd="sng">
            <a:solidFill>
              <a:srgbClr val="000000"/>
            </a:solidFill>
            <a:prstDash val="solid"/>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en-US" sz="1400" dirty="0" smtClean="0"/>
              <a:t>Router</a:t>
            </a:r>
            <a:endParaRPr lang="en-US" sz="1800" dirty="0" smtClean="0"/>
          </a:p>
        </p:txBody>
      </p:sp>
      <p:sp>
        <p:nvSpPr>
          <p:cNvPr id="22" name="Rectangle 21"/>
          <p:cNvSpPr/>
          <p:nvPr/>
        </p:nvSpPr>
        <p:spPr>
          <a:xfrm>
            <a:off x="7688519" y="1713538"/>
            <a:ext cx="430209" cy="299273"/>
          </a:xfrm>
          <a:prstGeom prst="rect">
            <a:avLst/>
          </a:prstGeom>
          <a:ln>
            <a:solidFill>
              <a:srgbClr val="000000"/>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en-US" sz="1100" dirty="0" smtClean="0"/>
              <a:t>TCP</a:t>
            </a:r>
            <a:endParaRPr lang="en-US" sz="1100" dirty="0"/>
          </a:p>
        </p:txBody>
      </p:sp>
      <p:sp>
        <p:nvSpPr>
          <p:cNvPr id="23" name="Rectangle 22"/>
          <p:cNvSpPr/>
          <p:nvPr/>
        </p:nvSpPr>
        <p:spPr>
          <a:xfrm>
            <a:off x="7288364" y="2012811"/>
            <a:ext cx="835617" cy="299273"/>
          </a:xfrm>
          <a:prstGeom prst="rect">
            <a:avLst/>
          </a:prstGeom>
          <a:ln>
            <a:solidFill>
              <a:srgbClr val="000000"/>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en-US" sz="1800" dirty="0" smtClean="0"/>
              <a:t>IP</a:t>
            </a:r>
            <a:endParaRPr lang="en-US" sz="1800" dirty="0"/>
          </a:p>
        </p:txBody>
      </p:sp>
      <p:sp>
        <p:nvSpPr>
          <p:cNvPr id="24" name="Rectangle 23"/>
          <p:cNvSpPr/>
          <p:nvPr/>
        </p:nvSpPr>
        <p:spPr>
          <a:xfrm>
            <a:off x="7189451" y="2323484"/>
            <a:ext cx="478317" cy="299273"/>
          </a:xfrm>
          <a:prstGeom prst="rect">
            <a:avLst/>
          </a:prstGeom>
          <a:ln w="38100" cmpd="sng">
            <a:solidFill>
              <a:srgbClr val="000000"/>
            </a:solidFill>
          </a:ln>
          <a:scene3d>
            <a:camera prst="orthographicFront">
              <a:rot lat="0" lon="10799999" rev="0"/>
            </a:camera>
            <a:lightRig rig="threePt" dir="t"/>
          </a:scene3d>
          <a:sp3d/>
        </p:spPr>
        <p:style>
          <a:lnRef idx="1">
            <a:schemeClr val="accent1"/>
          </a:lnRef>
          <a:fillRef idx="3">
            <a:schemeClr val="accent1"/>
          </a:fillRef>
          <a:effectRef idx="2">
            <a:schemeClr val="accent1"/>
          </a:effectRef>
          <a:fontRef idx="minor">
            <a:schemeClr val="lt1"/>
          </a:fontRef>
        </p:style>
        <p:txBody>
          <a:bodyPr rtlCol="0" anchor="t">
            <a:flatTx/>
          </a:bodyPr>
          <a:lstStyle/>
          <a:p>
            <a:pPr algn="ctr"/>
            <a:r>
              <a:rPr lang="en-US" sz="1400" dirty="0" smtClean="0"/>
              <a:t>NIC</a:t>
            </a:r>
            <a:endParaRPr lang="en-US" sz="1400" dirty="0"/>
          </a:p>
        </p:txBody>
      </p:sp>
      <p:cxnSp>
        <p:nvCxnSpPr>
          <p:cNvPr id="25" name="Straight Connector 24"/>
          <p:cNvCxnSpPr/>
          <p:nvPr/>
        </p:nvCxnSpPr>
        <p:spPr>
          <a:xfrm>
            <a:off x="7796474" y="3284536"/>
            <a:ext cx="0" cy="331225"/>
          </a:xfrm>
          <a:prstGeom prst="line">
            <a:avLst/>
          </a:prstGeom>
          <a:ln>
            <a:solidFill>
              <a:srgbClr val="FFFFFF"/>
            </a:solidFill>
          </a:ln>
          <a:scene3d>
            <a:camera prst="orthographicFront">
              <a:rot lat="0" lon="10799999" rev="0"/>
            </a:camera>
            <a:lightRig rig="threePt" dir="t"/>
          </a:scene3d>
          <a:sp3d/>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8313004" y="3286262"/>
            <a:ext cx="0" cy="548753"/>
          </a:xfrm>
          <a:prstGeom prst="line">
            <a:avLst/>
          </a:prstGeom>
          <a:ln>
            <a:solidFill>
              <a:srgbClr val="FFFFFF"/>
            </a:solidFill>
          </a:ln>
          <a:scene3d>
            <a:camera prst="orthographicFront">
              <a:rot lat="0" lon="10799999" rev="0"/>
            </a:camera>
            <a:lightRig rig="threePt" dir="t"/>
          </a:scene3d>
          <a:sp3d/>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808978" y="3300174"/>
            <a:ext cx="0" cy="753286"/>
          </a:xfrm>
          <a:prstGeom prst="line">
            <a:avLst/>
          </a:prstGeom>
          <a:ln>
            <a:solidFill>
              <a:srgbClr val="FFFFFF"/>
            </a:solidFill>
          </a:ln>
          <a:scene3d>
            <a:camera prst="orthographicFront">
              <a:rot lat="0" lon="10799999" rev="0"/>
            </a:camera>
            <a:lightRig rig="threePt" dir="t"/>
          </a:scene3d>
          <a:sp3d/>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512855" y="3978042"/>
            <a:ext cx="1591461" cy="400110"/>
          </a:xfrm>
          <a:prstGeom prst="rect">
            <a:avLst/>
          </a:prstGeom>
          <a:noFill/>
          <a:scene3d>
            <a:camera prst="orthographicFront">
              <a:rot lat="0" lon="10799999" rev="0"/>
            </a:camera>
            <a:lightRig rig="threePt" dir="t"/>
          </a:scene3d>
          <a:sp3d/>
        </p:spPr>
        <p:txBody>
          <a:bodyPr wrap="none" rtlCol="0">
            <a:spAutoFit/>
            <a:flatTx/>
          </a:bodyPr>
          <a:lstStyle/>
          <a:p>
            <a:r>
              <a:rPr lang="en-US" sz="2000" dirty="0" smtClean="0">
                <a:solidFill>
                  <a:schemeClr val="bg1"/>
                </a:solidFill>
              </a:rPr>
              <a:t>Storage Array</a:t>
            </a:r>
            <a:endParaRPr lang="en-US" sz="2000" dirty="0">
              <a:solidFill>
                <a:schemeClr val="bg1"/>
              </a:solidFill>
            </a:endParaRPr>
          </a:p>
        </p:txBody>
      </p:sp>
      <p:cxnSp>
        <p:nvCxnSpPr>
          <p:cNvPr id="29" name="Straight Connector 28"/>
          <p:cNvCxnSpPr/>
          <p:nvPr/>
        </p:nvCxnSpPr>
        <p:spPr>
          <a:xfrm>
            <a:off x="6991762" y="2457958"/>
            <a:ext cx="188731" cy="0"/>
          </a:xfrm>
          <a:prstGeom prst="line">
            <a:avLst/>
          </a:prstGeom>
          <a:ln w="57150" cmpd="sng">
            <a:solidFill>
              <a:srgbClr val="FFFFFF"/>
            </a:solidFill>
            <a:prstDash val="solid"/>
          </a:ln>
          <a:scene3d>
            <a:camera prst="orthographicFront">
              <a:rot lat="0" lon="10799999" rev="0"/>
            </a:camera>
            <a:lightRig rig="threePt" dir="t"/>
          </a:scene3d>
          <a:sp3d/>
        </p:spPr>
        <p:style>
          <a:lnRef idx="2">
            <a:schemeClr val="accent1"/>
          </a:lnRef>
          <a:fillRef idx="0">
            <a:schemeClr val="accent1"/>
          </a:fillRef>
          <a:effectRef idx="1">
            <a:schemeClr val="accent1"/>
          </a:effectRef>
          <a:fontRef idx="minor">
            <a:schemeClr val="tx1"/>
          </a:fontRef>
        </p:style>
      </p:cxnSp>
      <p:sp>
        <p:nvSpPr>
          <p:cNvPr id="31" name="Cloud 30"/>
          <p:cNvSpPr/>
          <p:nvPr/>
        </p:nvSpPr>
        <p:spPr>
          <a:xfrm>
            <a:off x="3944546" y="1223974"/>
            <a:ext cx="1854017" cy="157767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Wide Area Network</a:t>
            </a:r>
            <a:endParaRPr lang="en-US" sz="2000" dirty="0"/>
          </a:p>
        </p:txBody>
      </p:sp>
      <p:sp>
        <p:nvSpPr>
          <p:cNvPr id="55" name="TextBox 54"/>
          <p:cNvSpPr txBox="1"/>
          <p:nvPr/>
        </p:nvSpPr>
        <p:spPr>
          <a:xfrm>
            <a:off x="3687958" y="3608837"/>
            <a:ext cx="556563" cy="346249"/>
          </a:xfrm>
          <a:prstGeom prst="rect">
            <a:avLst/>
          </a:prstGeom>
          <a:noFill/>
        </p:spPr>
        <p:txBody>
          <a:bodyPr wrap="none" rtlCol="0">
            <a:spAutoFit/>
          </a:bodyPr>
          <a:lstStyle/>
          <a:p>
            <a:pPr algn="ctr">
              <a:lnSpc>
                <a:spcPct val="90000"/>
              </a:lnSpc>
            </a:pPr>
            <a:r>
              <a:rPr lang="en-US" dirty="0" smtClean="0">
                <a:solidFill>
                  <a:schemeClr val="accent4">
                    <a:lumMod val="40000"/>
                    <a:lumOff val="60000"/>
                  </a:schemeClr>
                </a:solidFill>
              </a:rPr>
              <a:t>OST</a:t>
            </a:r>
          </a:p>
        </p:txBody>
      </p:sp>
      <p:sp>
        <p:nvSpPr>
          <p:cNvPr id="56" name="Can 55"/>
          <p:cNvSpPr/>
          <p:nvPr/>
        </p:nvSpPr>
        <p:spPr>
          <a:xfrm flipH="1">
            <a:off x="3331429" y="3750691"/>
            <a:ext cx="354337" cy="340938"/>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7" name="Can 56"/>
          <p:cNvSpPr/>
          <p:nvPr/>
        </p:nvSpPr>
        <p:spPr>
          <a:xfrm flipH="1">
            <a:off x="3483829" y="3903091"/>
            <a:ext cx="354337" cy="340938"/>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8" name="Can 57"/>
          <p:cNvSpPr/>
          <p:nvPr/>
        </p:nvSpPr>
        <p:spPr>
          <a:xfrm flipH="1">
            <a:off x="3636229" y="4055491"/>
            <a:ext cx="354337" cy="340938"/>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59" name="Can 58"/>
          <p:cNvSpPr/>
          <p:nvPr/>
        </p:nvSpPr>
        <p:spPr>
          <a:xfrm flipH="1">
            <a:off x="3788629" y="4207891"/>
            <a:ext cx="354337" cy="340938"/>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0" name="Can 59"/>
          <p:cNvSpPr/>
          <p:nvPr/>
        </p:nvSpPr>
        <p:spPr>
          <a:xfrm flipH="1">
            <a:off x="3312880" y="4583006"/>
            <a:ext cx="354337" cy="340938"/>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1" name="Can 60"/>
          <p:cNvSpPr/>
          <p:nvPr/>
        </p:nvSpPr>
        <p:spPr>
          <a:xfrm flipH="1">
            <a:off x="3465280" y="4735406"/>
            <a:ext cx="354337" cy="340938"/>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2" name="Can 61"/>
          <p:cNvSpPr/>
          <p:nvPr/>
        </p:nvSpPr>
        <p:spPr>
          <a:xfrm flipH="1">
            <a:off x="3617680" y="4887806"/>
            <a:ext cx="354337" cy="340938"/>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3" name="Can 62"/>
          <p:cNvSpPr/>
          <p:nvPr/>
        </p:nvSpPr>
        <p:spPr>
          <a:xfrm flipH="1">
            <a:off x="3770080" y="5040206"/>
            <a:ext cx="354337" cy="340938"/>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4" name="Rectangle 63"/>
          <p:cNvSpPr/>
          <p:nvPr/>
        </p:nvSpPr>
        <p:spPr>
          <a:xfrm>
            <a:off x="2606534" y="3748322"/>
            <a:ext cx="491595" cy="491564"/>
          </a:xfrm>
          <a:prstGeom prst="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5" name="Rectangle 64"/>
          <p:cNvSpPr/>
          <p:nvPr/>
        </p:nvSpPr>
        <p:spPr>
          <a:xfrm>
            <a:off x="2641579" y="4489964"/>
            <a:ext cx="491595" cy="491564"/>
          </a:xfrm>
          <a:prstGeom prst="rect">
            <a:avLst/>
          </a:prstGeom>
          <a:ln>
            <a:solidFill>
              <a:schemeClr val="bg1"/>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6" name="Rectangle 65"/>
          <p:cNvSpPr/>
          <p:nvPr/>
        </p:nvSpPr>
        <p:spPr>
          <a:xfrm>
            <a:off x="2601696" y="6229563"/>
            <a:ext cx="491595" cy="491564"/>
          </a:xfrm>
          <a:prstGeom prst="rect">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67" name="Can 66"/>
          <p:cNvSpPr/>
          <p:nvPr/>
        </p:nvSpPr>
        <p:spPr>
          <a:xfrm>
            <a:off x="3668325" y="6306483"/>
            <a:ext cx="396007" cy="450600"/>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68" name="Straight Connector 67"/>
          <p:cNvCxnSpPr>
            <a:endCxn id="64" idx="1"/>
          </p:cNvCxnSpPr>
          <p:nvPr/>
        </p:nvCxnSpPr>
        <p:spPr>
          <a:xfrm>
            <a:off x="1791650" y="3764617"/>
            <a:ext cx="814884" cy="22948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endCxn id="65" idx="1"/>
          </p:cNvCxnSpPr>
          <p:nvPr/>
        </p:nvCxnSpPr>
        <p:spPr>
          <a:xfrm>
            <a:off x="1837560" y="4053460"/>
            <a:ext cx="804019" cy="68228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66" idx="3"/>
          </p:cNvCxnSpPr>
          <p:nvPr/>
        </p:nvCxnSpPr>
        <p:spPr>
          <a:xfrm>
            <a:off x="3093291" y="6475345"/>
            <a:ext cx="575034" cy="564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65" idx="3"/>
          </p:cNvCxnSpPr>
          <p:nvPr/>
        </p:nvCxnSpPr>
        <p:spPr>
          <a:xfrm>
            <a:off x="3133174" y="4735746"/>
            <a:ext cx="164700" cy="3422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64" idx="3"/>
            <a:endCxn id="56" idx="4"/>
          </p:cNvCxnSpPr>
          <p:nvPr/>
        </p:nvCxnSpPr>
        <p:spPr>
          <a:xfrm flipV="1">
            <a:off x="3098129" y="3921160"/>
            <a:ext cx="233300" cy="7294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2588118" y="5374258"/>
            <a:ext cx="491595" cy="491564"/>
          </a:xfrm>
          <a:prstGeom prst="rect">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4" name="Can 73"/>
          <p:cNvSpPr/>
          <p:nvPr/>
        </p:nvSpPr>
        <p:spPr>
          <a:xfrm>
            <a:off x="3625008" y="5565979"/>
            <a:ext cx="396007" cy="450600"/>
          </a:xfrm>
          <a:prstGeom prst="can">
            <a:avLst/>
          </a:prstGeom>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75" name="Straight Connector 74"/>
          <p:cNvCxnSpPr>
            <a:stCxn id="73" idx="3"/>
            <a:endCxn id="74" idx="2"/>
          </p:cNvCxnSpPr>
          <p:nvPr/>
        </p:nvCxnSpPr>
        <p:spPr>
          <a:xfrm>
            <a:off x="3079713" y="5620040"/>
            <a:ext cx="545295" cy="17123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7" name="Snip Diagonal Corner Rectangle 76"/>
          <p:cNvSpPr/>
          <p:nvPr/>
        </p:nvSpPr>
        <p:spPr>
          <a:xfrm>
            <a:off x="1037232" y="4681129"/>
            <a:ext cx="345836" cy="700015"/>
          </a:xfrm>
          <a:prstGeom prst="snip2DiagRect">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cxnSp>
        <p:nvCxnSpPr>
          <p:cNvPr id="78" name="Straight Connector 77"/>
          <p:cNvCxnSpPr>
            <a:endCxn id="73" idx="1"/>
          </p:cNvCxnSpPr>
          <p:nvPr/>
        </p:nvCxnSpPr>
        <p:spPr>
          <a:xfrm>
            <a:off x="1829131" y="3851448"/>
            <a:ext cx="758987" cy="176859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77" idx="0"/>
            <a:endCxn id="73" idx="1"/>
          </p:cNvCxnSpPr>
          <p:nvPr/>
        </p:nvCxnSpPr>
        <p:spPr>
          <a:xfrm>
            <a:off x="1383068" y="5031137"/>
            <a:ext cx="1205050" cy="58890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a:endCxn id="66" idx="1"/>
          </p:cNvCxnSpPr>
          <p:nvPr/>
        </p:nvCxnSpPr>
        <p:spPr>
          <a:xfrm>
            <a:off x="1799384" y="3815787"/>
            <a:ext cx="802312" cy="265955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7" idx="0"/>
            <a:endCxn id="65" idx="1"/>
          </p:cNvCxnSpPr>
          <p:nvPr/>
        </p:nvCxnSpPr>
        <p:spPr>
          <a:xfrm flipV="1">
            <a:off x="1383068" y="4735746"/>
            <a:ext cx="1258511" cy="2953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77" idx="0"/>
            <a:endCxn id="66" idx="1"/>
          </p:cNvCxnSpPr>
          <p:nvPr/>
        </p:nvCxnSpPr>
        <p:spPr>
          <a:xfrm>
            <a:off x="1383068" y="5031137"/>
            <a:ext cx="1218628" cy="144420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77" idx="0"/>
            <a:endCxn id="64" idx="1"/>
          </p:cNvCxnSpPr>
          <p:nvPr/>
        </p:nvCxnSpPr>
        <p:spPr>
          <a:xfrm flipV="1">
            <a:off x="1383068" y="3994104"/>
            <a:ext cx="1223466" cy="103703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65" idx="3"/>
            <a:endCxn id="57" idx="4"/>
          </p:cNvCxnSpPr>
          <p:nvPr/>
        </p:nvCxnSpPr>
        <p:spPr>
          <a:xfrm flipV="1">
            <a:off x="3133174" y="4073560"/>
            <a:ext cx="350655" cy="66218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64" idx="3"/>
            <a:endCxn id="60" idx="4"/>
          </p:cNvCxnSpPr>
          <p:nvPr/>
        </p:nvCxnSpPr>
        <p:spPr>
          <a:xfrm>
            <a:off x="3098129" y="3994104"/>
            <a:ext cx="214751" cy="7593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73" idx="3"/>
          </p:cNvCxnSpPr>
          <p:nvPr/>
        </p:nvCxnSpPr>
        <p:spPr>
          <a:xfrm>
            <a:off x="3079713" y="5620040"/>
            <a:ext cx="588612" cy="9117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66" idx="3"/>
            <a:endCxn id="74" idx="2"/>
          </p:cNvCxnSpPr>
          <p:nvPr/>
        </p:nvCxnSpPr>
        <p:spPr>
          <a:xfrm flipV="1">
            <a:off x="3093291" y="5791279"/>
            <a:ext cx="531717" cy="68406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3570349" y="5992563"/>
            <a:ext cx="636525" cy="346249"/>
          </a:xfrm>
          <a:prstGeom prst="rect">
            <a:avLst/>
          </a:prstGeom>
          <a:noFill/>
          <a:ln>
            <a:noFill/>
          </a:ln>
        </p:spPr>
        <p:txBody>
          <a:bodyPr wrap="none" rtlCol="0">
            <a:spAutoFit/>
          </a:bodyPr>
          <a:lstStyle/>
          <a:p>
            <a:pPr algn="ctr">
              <a:lnSpc>
                <a:spcPct val="90000"/>
              </a:lnSpc>
            </a:pPr>
            <a:r>
              <a:rPr lang="en-US" dirty="0" smtClean="0">
                <a:solidFill>
                  <a:schemeClr val="accent4">
                    <a:lumMod val="40000"/>
                    <a:lumOff val="60000"/>
                  </a:schemeClr>
                </a:solidFill>
              </a:rPr>
              <a:t>MDT</a:t>
            </a:r>
          </a:p>
        </p:txBody>
      </p:sp>
      <p:sp>
        <p:nvSpPr>
          <p:cNvPr id="76" name="Snip Diagonal Corner Rectangle 75"/>
          <p:cNvSpPr/>
          <p:nvPr/>
        </p:nvSpPr>
        <p:spPr>
          <a:xfrm>
            <a:off x="1491724" y="3673331"/>
            <a:ext cx="345836" cy="825213"/>
          </a:xfrm>
          <a:prstGeom prst="snip2DiagRect">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147" name="TextBox 146"/>
          <p:cNvSpPr txBox="1"/>
          <p:nvPr/>
        </p:nvSpPr>
        <p:spPr>
          <a:xfrm>
            <a:off x="1472726" y="5215498"/>
            <a:ext cx="1110530" cy="1015663"/>
          </a:xfrm>
          <a:prstGeom prst="rect">
            <a:avLst/>
          </a:prstGeom>
          <a:noFill/>
          <a:scene3d>
            <a:camera prst="orthographicFront">
              <a:rot lat="0" lon="10799999" rev="0"/>
            </a:camera>
            <a:lightRig rig="threePt" dir="t"/>
          </a:scene3d>
          <a:sp3d/>
        </p:spPr>
        <p:txBody>
          <a:bodyPr wrap="square" rtlCol="0">
            <a:spAutoFit/>
            <a:flatTx/>
          </a:bodyPr>
          <a:lstStyle/>
          <a:p>
            <a:r>
              <a:rPr lang="en-US" sz="2000" dirty="0" smtClean="0">
                <a:solidFill>
                  <a:schemeClr val="bg1"/>
                </a:solidFill>
              </a:rPr>
              <a:t>Lustre file system</a:t>
            </a:r>
            <a:endParaRPr lang="en-US" sz="2000" dirty="0">
              <a:solidFill>
                <a:schemeClr val="bg1"/>
              </a:solidFill>
            </a:endParaRPr>
          </a:p>
        </p:txBody>
      </p:sp>
      <p:sp>
        <p:nvSpPr>
          <p:cNvPr id="89" name="TextBox 88"/>
          <p:cNvSpPr txBox="1"/>
          <p:nvPr/>
        </p:nvSpPr>
        <p:spPr>
          <a:xfrm>
            <a:off x="5635212" y="2801648"/>
            <a:ext cx="1981806" cy="1200328"/>
          </a:xfrm>
          <a:prstGeom prst="rect">
            <a:avLst/>
          </a:prstGeom>
          <a:noFill/>
          <a:scene3d>
            <a:camera prst="orthographicFront">
              <a:rot lat="0" lon="10799999" rev="0"/>
            </a:camera>
            <a:lightRig rig="threePt" dir="t"/>
          </a:scene3d>
          <a:sp3d/>
        </p:spPr>
        <p:txBody>
          <a:bodyPr wrap="square" rtlCol="0">
            <a:spAutoFit/>
            <a:flatTx/>
          </a:bodyPr>
          <a:lstStyle/>
          <a:p>
            <a:r>
              <a:rPr lang="en-US" sz="2400" dirty="0" smtClean="0">
                <a:solidFill>
                  <a:srgbClr val="E6B9B8"/>
                </a:solidFill>
              </a:rPr>
              <a:t>Destination </a:t>
            </a:r>
          </a:p>
          <a:p>
            <a:r>
              <a:rPr lang="en-US" sz="2400" dirty="0">
                <a:solidFill>
                  <a:srgbClr val="E6B9B8"/>
                </a:solidFill>
              </a:rPr>
              <a:t>d</a:t>
            </a:r>
            <a:r>
              <a:rPr lang="en-US" sz="2400" dirty="0" smtClean="0">
                <a:solidFill>
                  <a:srgbClr val="E6B9B8"/>
                </a:solidFill>
              </a:rPr>
              <a:t>ata transfer  node</a:t>
            </a:r>
            <a:endParaRPr lang="en-US" sz="2400" dirty="0">
              <a:solidFill>
                <a:srgbClr val="E6B9B8"/>
              </a:solidFill>
            </a:endParaRPr>
          </a:p>
        </p:txBody>
      </p:sp>
      <p:sp>
        <p:nvSpPr>
          <p:cNvPr id="53" name="TextBox 52"/>
          <p:cNvSpPr txBox="1"/>
          <p:nvPr/>
        </p:nvSpPr>
        <p:spPr>
          <a:xfrm>
            <a:off x="2579180" y="3831848"/>
            <a:ext cx="549625" cy="346249"/>
          </a:xfrm>
          <a:prstGeom prst="rect">
            <a:avLst/>
          </a:prstGeom>
          <a:noFill/>
        </p:spPr>
        <p:txBody>
          <a:bodyPr wrap="none" rtlCol="0">
            <a:spAutoFit/>
          </a:bodyPr>
          <a:lstStyle/>
          <a:p>
            <a:pPr algn="ctr">
              <a:lnSpc>
                <a:spcPct val="90000"/>
              </a:lnSpc>
            </a:pPr>
            <a:r>
              <a:rPr lang="en-US" dirty="0" smtClean="0">
                <a:solidFill>
                  <a:srgbClr val="0000FF"/>
                </a:solidFill>
              </a:rPr>
              <a:t>OSS</a:t>
            </a:r>
          </a:p>
        </p:txBody>
      </p:sp>
      <p:sp>
        <p:nvSpPr>
          <p:cNvPr id="91" name="TextBox 90"/>
          <p:cNvSpPr txBox="1"/>
          <p:nvPr/>
        </p:nvSpPr>
        <p:spPr>
          <a:xfrm>
            <a:off x="2597109" y="4536431"/>
            <a:ext cx="549625" cy="346249"/>
          </a:xfrm>
          <a:prstGeom prst="rect">
            <a:avLst/>
          </a:prstGeom>
          <a:noFill/>
        </p:spPr>
        <p:txBody>
          <a:bodyPr wrap="none" rtlCol="0">
            <a:spAutoFit/>
          </a:bodyPr>
          <a:lstStyle/>
          <a:p>
            <a:pPr algn="ctr">
              <a:lnSpc>
                <a:spcPct val="90000"/>
              </a:lnSpc>
            </a:pPr>
            <a:r>
              <a:rPr lang="en-US" dirty="0" smtClean="0">
                <a:solidFill>
                  <a:srgbClr val="0000FF"/>
                </a:solidFill>
              </a:rPr>
              <a:t>OSS</a:t>
            </a:r>
          </a:p>
        </p:txBody>
      </p:sp>
      <p:sp>
        <p:nvSpPr>
          <p:cNvPr id="54" name="TextBox 53"/>
          <p:cNvSpPr txBox="1"/>
          <p:nvPr/>
        </p:nvSpPr>
        <p:spPr>
          <a:xfrm>
            <a:off x="2490660" y="5493113"/>
            <a:ext cx="697614" cy="346249"/>
          </a:xfrm>
          <a:prstGeom prst="rect">
            <a:avLst/>
          </a:prstGeom>
          <a:noFill/>
          <a:ln>
            <a:noFill/>
          </a:ln>
        </p:spPr>
        <p:txBody>
          <a:bodyPr wrap="none" rtlCol="0">
            <a:spAutoFit/>
          </a:bodyPr>
          <a:lstStyle/>
          <a:p>
            <a:pPr algn="ctr">
              <a:lnSpc>
                <a:spcPct val="90000"/>
              </a:lnSpc>
            </a:pPr>
            <a:r>
              <a:rPr lang="en-US" dirty="0" smtClean="0">
                <a:solidFill>
                  <a:schemeClr val="accent6">
                    <a:lumMod val="50000"/>
                  </a:schemeClr>
                </a:solidFill>
              </a:rPr>
              <a:t>MDS</a:t>
            </a:r>
          </a:p>
        </p:txBody>
      </p:sp>
      <p:sp>
        <p:nvSpPr>
          <p:cNvPr id="92" name="TextBox 91"/>
          <p:cNvSpPr txBox="1"/>
          <p:nvPr/>
        </p:nvSpPr>
        <p:spPr>
          <a:xfrm>
            <a:off x="2499371" y="6303106"/>
            <a:ext cx="697614" cy="346249"/>
          </a:xfrm>
          <a:prstGeom prst="rect">
            <a:avLst/>
          </a:prstGeom>
          <a:noFill/>
          <a:ln>
            <a:noFill/>
          </a:ln>
        </p:spPr>
        <p:txBody>
          <a:bodyPr wrap="none" rtlCol="0">
            <a:spAutoFit/>
          </a:bodyPr>
          <a:lstStyle/>
          <a:p>
            <a:pPr algn="ctr">
              <a:lnSpc>
                <a:spcPct val="90000"/>
              </a:lnSpc>
            </a:pPr>
            <a:r>
              <a:rPr lang="en-US" dirty="0" smtClean="0">
                <a:solidFill>
                  <a:schemeClr val="accent6">
                    <a:lumMod val="50000"/>
                  </a:schemeClr>
                </a:solidFill>
              </a:rPr>
              <a:t>MDS</a:t>
            </a:r>
          </a:p>
        </p:txBody>
      </p:sp>
      <p:sp>
        <p:nvSpPr>
          <p:cNvPr id="93" name="Title 1"/>
          <p:cNvSpPr txBox="1">
            <a:spLocks/>
          </p:cNvSpPr>
          <p:nvPr/>
        </p:nvSpPr>
        <p:spPr>
          <a:xfrm>
            <a:off x="0" y="-9552"/>
            <a:ext cx="9144000" cy="1061622"/>
          </a:xfrm>
          <a:prstGeom prst="rect">
            <a:avLst/>
          </a:prstGeom>
          <a:ln>
            <a:noFill/>
          </a:ln>
        </p:spPr>
        <p:txBody>
          <a:bodyPr anchor="ctr" anchorCtr="0">
            <a:noAutofit/>
          </a:bodyPr>
          <a:lstStyle>
            <a:lvl1pPr algn="ctr" defTabSz="457200" rtl="0" eaLnBrk="1" latinLnBrk="0" hangingPunct="1">
              <a:spcBef>
                <a:spcPct val="0"/>
              </a:spcBef>
              <a:buNone/>
              <a:defRPr sz="3600" kern="1200">
                <a:ln>
                  <a:noFill/>
                </a:ln>
                <a:solidFill>
                  <a:schemeClr val="bg1"/>
                </a:solidFill>
                <a:latin typeface="Helvetica Neue"/>
                <a:ea typeface="+mj-ea"/>
                <a:cs typeface="Helvetica Neue"/>
              </a:defRPr>
            </a:lvl1pPr>
          </a:lstStyle>
          <a:p>
            <a:r>
              <a:rPr lang="en-US" sz="3200" dirty="0"/>
              <a:t>Prediction, explanation, &amp; optimization are challenging for even “simple” E2E workflows </a:t>
            </a:r>
          </a:p>
        </p:txBody>
      </p:sp>
      <p:sp>
        <p:nvSpPr>
          <p:cNvPr id="2" name="TextBox 1"/>
          <p:cNvSpPr txBox="1"/>
          <p:nvPr/>
        </p:nvSpPr>
        <p:spPr>
          <a:xfrm>
            <a:off x="4806777" y="5071552"/>
            <a:ext cx="3611986" cy="1384995"/>
          </a:xfrm>
          <a:prstGeom prst="rect">
            <a:avLst/>
          </a:prstGeom>
          <a:noFill/>
          <a:ln w="38100" cmpd="sng">
            <a:solidFill>
              <a:schemeClr val="bg1"/>
            </a:solidFill>
          </a:ln>
        </p:spPr>
        <p:txBody>
          <a:bodyPr wrap="none" rtlCol="0">
            <a:spAutoFit/>
          </a:bodyPr>
          <a:lstStyle/>
          <a:p>
            <a:r>
              <a:rPr lang="en-US" sz="2800" dirty="0" smtClean="0">
                <a:solidFill>
                  <a:srgbClr val="FFFFFF"/>
                </a:solidFill>
              </a:rPr>
              <a:t>+ diverse environments</a:t>
            </a:r>
          </a:p>
          <a:p>
            <a:r>
              <a:rPr lang="en-US" sz="2800" dirty="0" smtClean="0">
                <a:solidFill>
                  <a:srgbClr val="FFFFFF"/>
                </a:solidFill>
              </a:rPr>
              <a:t>+ diverse workloads</a:t>
            </a:r>
          </a:p>
          <a:p>
            <a:r>
              <a:rPr lang="en-US" sz="2800" dirty="0" smtClean="0">
                <a:solidFill>
                  <a:srgbClr val="FFFFFF"/>
                </a:solidFill>
              </a:rPr>
              <a:t>+ contention</a:t>
            </a:r>
          </a:p>
        </p:txBody>
      </p:sp>
    </p:spTree>
    <p:extLst>
      <p:ext uri="{BB962C8B-B14F-4D97-AF65-F5344CB8AC3E}">
        <p14:creationId xmlns:p14="http://schemas.microsoft.com/office/powerpoint/2010/main" val="663081103"/>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Surrogate modeling framework </a:t>
            </a:r>
            <a:br>
              <a:rPr lang="en-US" dirty="0" smtClean="0"/>
            </a:br>
            <a:r>
              <a:rPr lang="en-US" dirty="0" smtClean="0"/>
              <a:t>to inform choice of experiments  </a:t>
            </a:r>
            <a:endParaRPr lang="en-US" dirty="0"/>
          </a:p>
        </p:txBody>
      </p:sp>
      <p:sp>
        <p:nvSpPr>
          <p:cNvPr id="4" name="Slide Number Placeholder 3"/>
          <p:cNvSpPr>
            <a:spLocks noGrp="1"/>
          </p:cNvSpPr>
          <p:nvPr>
            <p:ph type="sldNum" sz="quarter" idx="4"/>
          </p:nvPr>
        </p:nvSpPr>
        <p:spPr/>
        <p:txBody>
          <a:bodyPr/>
          <a:lstStyle/>
          <a:p>
            <a:fld id="{EC7F667F-AF00-6748-9CC4-23BB6FFE60B1}" type="slidenum">
              <a:rPr lang="en-US" smtClean="0"/>
              <a:pPr/>
              <a:t>30</a:t>
            </a:fld>
            <a:endParaRPr lang="en-US"/>
          </a:p>
        </p:txBody>
      </p:sp>
      <p:grpSp>
        <p:nvGrpSpPr>
          <p:cNvPr id="48" name="Group 26"/>
          <p:cNvGrpSpPr>
            <a:grpSpLocks/>
          </p:cNvGrpSpPr>
          <p:nvPr/>
        </p:nvGrpSpPr>
        <p:grpSpPr bwMode="auto">
          <a:xfrm>
            <a:off x="533400" y="1351804"/>
            <a:ext cx="8329501" cy="4937561"/>
            <a:chOff x="168208" y="777900"/>
            <a:chExt cx="8960568" cy="5995501"/>
          </a:xfrm>
        </p:grpSpPr>
        <p:sp>
          <p:nvSpPr>
            <p:cNvPr id="50" name="Rectangle 49"/>
            <p:cNvSpPr/>
            <p:nvPr/>
          </p:nvSpPr>
          <p:spPr>
            <a:xfrm>
              <a:off x="2511578" y="1829776"/>
              <a:ext cx="4431770" cy="1179651"/>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defRPr/>
              </a:pPr>
              <a:r>
                <a:rPr lang="en-US" sz="2800" dirty="0" smtClean="0">
                  <a:solidFill>
                    <a:schemeClr val="bg1"/>
                  </a:solidFill>
                  <a:latin typeface="Helvetica Neue"/>
                  <a:cs typeface="Helvetica Neue"/>
                </a:rPr>
                <a:t>Machine learning </a:t>
              </a:r>
              <a:r>
                <a:rPr lang="en-US" sz="2800" dirty="0">
                  <a:solidFill>
                    <a:schemeClr val="bg1"/>
                  </a:solidFill>
                  <a:latin typeface="Helvetica Neue"/>
                  <a:cs typeface="Helvetica Neue"/>
                </a:rPr>
                <a:t>&amp; o</a:t>
              </a:r>
              <a:r>
                <a:rPr lang="en-US" sz="2800" dirty="0" smtClean="0">
                  <a:solidFill>
                    <a:schemeClr val="bg1"/>
                  </a:solidFill>
                  <a:latin typeface="Helvetica Neue"/>
                  <a:cs typeface="Helvetica Neue"/>
                </a:rPr>
                <a:t>ptimization</a:t>
              </a:r>
              <a:endParaRPr lang="en-US" sz="2800" dirty="0">
                <a:solidFill>
                  <a:schemeClr val="bg1"/>
                </a:solidFill>
                <a:latin typeface="Helvetica Neue"/>
                <a:cs typeface="Helvetica Neue"/>
              </a:endParaRPr>
            </a:p>
          </p:txBody>
        </p:sp>
        <p:sp>
          <p:nvSpPr>
            <p:cNvPr id="51" name="Can 50"/>
            <p:cNvSpPr/>
            <p:nvPr/>
          </p:nvSpPr>
          <p:spPr>
            <a:xfrm>
              <a:off x="168208" y="3476514"/>
              <a:ext cx="1801560" cy="1517182"/>
            </a:xfrm>
            <a:prstGeom prst="can">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latin typeface="Helvetica Neue"/>
                  <a:cs typeface="Helvetica Neue"/>
                </a:rPr>
                <a:t>P</a:t>
              </a:r>
              <a:r>
                <a:rPr lang="en-US" dirty="0" smtClean="0">
                  <a:latin typeface="Helvetica Neue"/>
                  <a:cs typeface="Helvetica Neue"/>
                </a:rPr>
                <a:t>erformance </a:t>
              </a:r>
              <a:r>
                <a:rPr lang="en-US" dirty="0">
                  <a:latin typeface="Helvetica Neue"/>
                  <a:cs typeface="Helvetica Neue"/>
                </a:rPr>
                <a:t>metrics</a:t>
              </a:r>
            </a:p>
          </p:txBody>
        </p:sp>
        <p:sp>
          <p:nvSpPr>
            <p:cNvPr id="52" name="Can 51"/>
            <p:cNvSpPr/>
            <p:nvPr/>
          </p:nvSpPr>
          <p:spPr>
            <a:xfrm>
              <a:off x="7366321" y="3657601"/>
              <a:ext cx="1762455" cy="1412132"/>
            </a:xfrm>
            <a:prstGeom prst="can">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dirty="0">
                  <a:latin typeface="Helvetica Neue"/>
                  <a:cs typeface="Helvetica Neue"/>
                </a:rPr>
                <a:t>I</a:t>
              </a:r>
              <a:r>
                <a:rPr lang="en-US" dirty="0" smtClean="0">
                  <a:latin typeface="Helvetica Neue"/>
                  <a:cs typeface="Helvetica Neue"/>
                </a:rPr>
                <a:t>nformative </a:t>
              </a:r>
              <a:r>
                <a:rPr lang="en-US" dirty="0">
                  <a:latin typeface="Helvetica Neue"/>
                  <a:cs typeface="Helvetica Neue"/>
                </a:rPr>
                <a:t>configurations</a:t>
              </a:r>
            </a:p>
          </p:txBody>
        </p:sp>
        <p:sp>
          <p:nvSpPr>
            <p:cNvPr id="53" name="Bent Arrow 52"/>
            <p:cNvSpPr/>
            <p:nvPr/>
          </p:nvSpPr>
          <p:spPr>
            <a:xfrm>
              <a:off x="800600" y="1778635"/>
              <a:ext cx="1583494" cy="1477974"/>
            </a:xfrm>
            <a:prstGeom prst="bentArrow">
              <a:avLst/>
            </a:prstGeom>
            <a:ln/>
          </p:spPr>
          <p:style>
            <a:lnRef idx="1">
              <a:schemeClr val="accent2"/>
            </a:lnRef>
            <a:fillRef idx="3">
              <a:schemeClr val="accent2"/>
            </a:fillRef>
            <a:effectRef idx="2">
              <a:schemeClr val="accent2"/>
            </a:effectRef>
            <a:fontRef idx="minor">
              <a:schemeClr val="lt1"/>
            </a:fontRef>
          </p:style>
          <p:txBody>
            <a:bodyPr/>
            <a:lstStyle/>
            <a:p>
              <a:pPr>
                <a:defRPr/>
              </a:pPr>
              <a:endParaRPr lang="en-US">
                <a:latin typeface="Helvetica Neue"/>
                <a:cs typeface="Helvetica Neue"/>
              </a:endParaRPr>
            </a:p>
          </p:txBody>
        </p:sp>
        <p:sp>
          <p:nvSpPr>
            <p:cNvPr id="54" name="Bent Arrow 53"/>
            <p:cNvSpPr/>
            <p:nvPr/>
          </p:nvSpPr>
          <p:spPr>
            <a:xfrm rot="5400000">
              <a:off x="7041378" y="2022473"/>
              <a:ext cx="1585369" cy="1476138"/>
            </a:xfrm>
            <a:prstGeom prst="bentArrow">
              <a:avLst/>
            </a:prstGeom>
            <a:ln/>
          </p:spPr>
          <p:style>
            <a:lnRef idx="1">
              <a:schemeClr val="accent2"/>
            </a:lnRef>
            <a:fillRef idx="3">
              <a:schemeClr val="accent2"/>
            </a:fillRef>
            <a:effectRef idx="2">
              <a:schemeClr val="accent2"/>
            </a:effectRef>
            <a:fontRef idx="minor">
              <a:schemeClr val="lt1"/>
            </a:fontRef>
          </p:style>
          <p:txBody>
            <a:bodyPr/>
            <a:lstStyle/>
            <a:p>
              <a:pPr>
                <a:defRPr/>
              </a:pPr>
              <a:endParaRPr lang="en-US">
                <a:latin typeface="Helvetica Neue"/>
                <a:cs typeface="Helvetica Neue"/>
              </a:endParaRPr>
            </a:p>
          </p:txBody>
        </p:sp>
        <p:sp>
          <p:nvSpPr>
            <p:cNvPr id="55" name="Bent Arrow 54"/>
            <p:cNvSpPr/>
            <p:nvPr/>
          </p:nvSpPr>
          <p:spPr>
            <a:xfrm rot="10800000">
              <a:off x="6171730" y="5285200"/>
              <a:ext cx="2333304" cy="1488201"/>
            </a:xfrm>
            <a:prstGeom prst="bentArrow">
              <a:avLst>
                <a:gd name="adj1" fmla="val 28333"/>
                <a:gd name="adj2" fmla="val 24123"/>
                <a:gd name="adj3" fmla="val 25000"/>
                <a:gd name="adj4" fmla="val 43750"/>
              </a:avLst>
            </a:prstGeom>
            <a:ln/>
          </p:spPr>
          <p:style>
            <a:lnRef idx="1">
              <a:schemeClr val="accent2"/>
            </a:lnRef>
            <a:fillRef idx="3">
              <a:schemeClr val="accent2"/>
            </a:fillRef>
            <a:effectRef idx="2">
              <a:schemeClr val="accent2"/>
            </a:effectRef>
            <a:fontRef idx="minor">
              <a:schemeClr val="lt1"/>
            </a:fontRef>
          </p:style>
          <p:txBody>
            <a:bodyPr/>
            <a:lstStyle/>
            <a:p>
              <a:pPr>
                <a:defRPr/>
              </a:pPr>
              <a:endParaRPr lang="en-US">
                <a:latin typeface="Helvetica Neue"/>
                <a:cs typeface="Helvetica Neue"/>
              </a:endParaRPr>
            </a:p>
          </p:txBody>
        </p:sp>
        <p:sp>
          <p:nvSpPr>
            <p:cNvPr id="56" name="Bent Arrow 55"/>
            <p:cNvSpPr/>
            <p:nvPr/>
          </p:nvSpPr>
          <p:spPr>
            <a:xfrm rot="16200000">
              <a:off x="1254245" y="4494882"/>
              <a:ext cx="1585369" cy="2808018"/>
            </a:xfrm>
            <a:prstGeom prst="bentArrow">
              <a:avLst/>
            </a:prstGeom>
            <a:ln/>
          </p:spPr>
          <p:style>
            <a:lnRef idx="1">
              <a:schemeClr val="accent2"/>
            </a:lnRef>
            <a:fillRef idx="3">
              <a:schemeClr val="accent2"/>
            </a:fillRef>
            <a:effectRef idx="2">
              <a:schemeClr val="accent2"/>
            </a:effectRef>
            <a:fontRef idx="minor">
              <a:schemeClr val="lt1"/>
            </a:fontRef>
          </p:style>
          <p:txBody>
            <a:bodyPr/>
            <a:lstStyle/>
            <a:p>
              <a:pPr>
                <a:defRPr/>
              </a:pPr>
              <a:endParaRPr lang="en-US">
                <a:latin typeface="Helvetica Neue"/>
                <a:cs typeface="Helvetica Neue"/>
              </a:endParaRPr>
            </a:p>
          </p:txBody>
        </p:sp>
        <p:sp>
          <p:nvSpPr>
            <p:cNvPr id="57" name="Down Arrow Callout 56"/>
            <p:cNvSpPr/>
            <p:nvPr/>
          </p:nvSpPr>
          <p:spPr>
            <a:xfrm>
              <a:off x="2865515" y="777900"/>
              <a:ext cx="3623249" cy="1043352"/>
            </a:xfrm>
            <a:prstGeom prst="downArrowCallout">
              <a:avLst/>
            </a:prstGeom>
            <a:solidFill>
              <a:schemeClr val="bg1">
                <a:lumMod val="50000"/>
              </a:schemeClr>
            </a:solidFill>
            <a:ln/>
          </p:spPr>
          <p:style>
            <a:lnRef idx="1">
              <a:schemeClr val="dk1"/>
            </a:lnRef>
            <a:fillRef idx="3">
              <a:schemeClr val="dk1"/>
            </a:fillRef>
            <a:effectRef idx="2">
              <a:schemeClr val="dk1"/>
            </a:effectRef>
            <a:fontRef idx="minor">
              <a:schemeClr val="lt1"/>
            </a:fontRef>
          </p:style>
          <p:txBody>
            <a:bodyPr/>
            <a:lstStyle/>
            <a:p>
              <a:pPr algn="ctr">
                <a:defRPr/>
              </a:pPr>
              <a:r>
                <a:rPr lang="en-US" sz="2400" dirty="0" smtClean="0">
                  <a:latin typeface="Helvetica Neue"/>
                  <a:cs typeface="Helvetica Neue"/>
                </a:rPr>
                <a:t>First-principles models </a:t>
              </a:r>
              <a:endParaRPr lang="en-US" sz="2400" dirty="0">
                <a:latin typeface="Helvetica Neue"/>
                <a:cs typeface="Helvetica Neue"/>
              </a:endParaRPr>
            </a:p>
          </p:txBody>
        </p:sp>
      </p:grpSp>
      <p:sp>
        <p:nvSpPr>
          <p:cNvPr id="49" name="Rectangle 48"/>
          <p:cNvSpPr/>
          <p:nvPr/>
        </p:nvSpPr>
        <p:spPr bwMode="auto">
          <a:xfrm>
            <a:off x="3683172" y="5737635"/>
            <a:ext cx="2396634" cy="551730"/>
          </a:xfrm>
          <a:prstGeom prst="rect">
            <a:avLst/>
          </a:prstGeom>
          <a:ln/>
        </p:spPr>
        <p:style>
          <a:lnRef idx="1">
            <a:schemeClr val="accent1"/>
          </a:lnRef>
          <a:fillRef idx="3">
            <a:schemeClr val="accent1"/>
          </a:fillRef>
          <a:effectRef idx="2">
            <a:schemeClr val="accent1"/>
          </a:effectRef>
          <a:fontRef idx="minor">
            <a:schemeClr val="lt1"/>
          </a:fontRef>
        </p:style>
        <p:txBody>
          <a:bodyPr/>
          <a:lstStyle/>
          <a:p>
            <a:pPr algn="ctr">
              <a:defRPr/>
            </a:pPr>
            <a:r>
              <a:rPr lang="en-US" sz="2800" dirty="0">
                <a:latin typeface="Helvetica Neue"/>
                <a:cs typeface="Helvetica Neue"/>
              </a:rPr>
              <a:t>Evaluation</a:t>
            </a:r>
            <a:endParaRPr lang="en-US" sz="3200" dirty="0">
              <a:latin typeface="Helvetica Neue"/>
              <a:cs typeface="Helvetica Neue"/>
            </a:endParaRPr>
          </a:p>
        </p:txBody>
      </p:sp>
      <p:pic>
        <p:nvPicPr>
          <p:cNvPr id="58" name="Content Placeholder 5"/>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3414815" y="4013245"/>
            <a:ext cx="2994002" cy="1646701"/>
          </a:xfrm>
        </p:spPr>
      </p:pic>
    </p:spTree>
    <p:extLst>
      <p:ext uri="{BB962C8B-B14F-4D97-AF65-F5344CB8AC3E}">
        <p14:creationId xmlns:p14="http://schemas.microsoft.com/office/powerpoint/2010/main" val="3405863037"/>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ontent Placeholder 7"/>
          <p:cNvSpPr txBox="1">
            <a:spLocks/>
          </p:cNvSpPr>
          <p:nvPr/>
        </p:nvSpPr>
        <p:spPr>
          <a:xfrm>
            <a:off x="4314097" y="1378556"/>
            <a:ext cx="4747073" cy="4561186"/>
          </a:xfrm>
          <a:prstGeom prst="rect">
            <a:avLst/>
          </a:prstGeom>
          <a:ln>
            <a:noFill/>
          </a:ln>
        </p:spPr>
        <p:txBody>
          <a:bodyPr/>
          <a:lstStyle>
            <a:lvl1pPr marL="342900" indent="-342900" algn="l" defTabSz="457200" rtl="0" eaLnBrk="1" latinLnBrk="0" hangingPunct="1">
              <a:spcBef>
                <a:spcPct val="20000"/>
              </a:spcBef>
              <a:buFont typeface="Arial"/>
              <a:buChar char="•"/>
              <a:defRPr sz="2800" kern="1200">
                <a:ln>
                  <a:noFill/>
                </a:ln>
                <a:solidFill>
                  <a:schemeClr val="bg1"/>
                </a:solidFill>
                <a:latin typeface="Helvetica Neue"/>
                <a:ea typeface="+mn-ea"/>
                <a:cs typeface="Helvetica Neue"/>
              </a:defRPr>
            </a:lvl1pPr>
            <a:lvl2pPr marL="742950" indent="-28575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kern="1200">
                <a:ln>
                  <a:noFill/>
                </a:ln>
                <a:solidFill>
                  <a:schemeClr val="bg1"/>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kern="1200">
                <a:ln>
                  <a:noFill/>
                </a:ln>
                <a:solidFill>
                  <a:schemeClr val="bg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GridFTP flow </a:t>
            </a:r>
            <a:r>
              <a:rPr lang="en-US" i="1" dirty="0" err="1" smtClean="0"/>
              <a:t>i</a:t>
            </a:r>
            <a:r>
              <a:rPr lang="en-US" dirty="0" smtClean="0"/>
              <a:t>, parallelism </a:t>
            </a:r>
            <a:r>
              <a:rPr lang="en-US" i="1" dirty="0" err="1" smtClean="0"/>
              <a:t>k</a:t>
            </a:r>
            <a:r>
              <a:rPr lang="en-US" i="1" baseline="-25000" dirty="0" err="1" smtClean="0"/>
              <a:t>i</a:t>
            </a:r>
            <a:endParaRPr lang="en-US" i="1" baseline="-25000" dirty="0" smtClean="0"/>
          </a:p>
          <a:p>
            <a:endParaRPr lang="en-US" dirty="0"/>
          </a:p>
          <a:p>
            <a:pPr lvl="3"/>
            <a:endParaRPr lang="en-US" dirty="0" smtClean="0"/>
          </a:p>
          <a:p>
            <a:pPr marL="0" indent="0">
              <a:buNone/>
            </a:pPr>
            <a:r>
              <a:rPr lang="en-US" dirty="0" smtClean="0"/>
              <a:t>Bottleneck router</a:t>
            </a:r>
          </a:p>
          <a:p>
            <a:endParaRPr lang="en-US" dirty="0"/>
          </a:p>
          <a:p>
            <a:pPr lvl="4"/>
            <a:endParaRPr lang="en-US" dirty="0" smtClean="0"/>
          </a:p>
          <a:p>
            <a:pPr marL="0" indent="0">
              <a:buNone/>
            </a:pPr>
            <a:r>
              <a:rPr lang="en-US" dirty="0" smtClean="0"/>
              <a:t>Solve for throughputs, and transfer delays</a:t>
            </a:r>
          </a:p>
          <a:p>
            <a:pPr lvl="4"/>
            <a:endParaRPr lang="en-US" sz="1100" dirty="0"/>
          </a:p>
          <a:p>
            <a:pPr marL="0" indent="0">
              <a:buNone/>
            </a:pPr>
            <a:r>
              <a:rPr lang="en-US" dirty="0" smtClean="0"/>
              <a:t>Special case: known p </a:t>
            </a:r>
            <a:endParaRPr lang="en-US" dirty="0"/>
          </a:p>
        </p:txBody>
      </p:sp>
      <p:sp>
        <p:nvSpPr>
          <p:cNvPr id="2" name="Title 1"/>
          <p:cNvSpPr>
            <a:spLocks noGrp="1"/>
          </p:cNvSpPr>
          <p:nvPr>
            <p:ph type="title"/>
          </p:nvPr>
        </p:nvSpPr>
        <p:spPr/>
        <p:txBody>
          <a:bodyPr/>
          <a:lstStyle/>
          <a:p>
            <a:r>
              <a:rPr lang="en-US" dirty="0" smtClean="0"/>
              <a:t>Fluid models of network flows</a:t>
            </a:r>
            <a:endParaRPr lang="en-US" dirty="0"/>
          </a:p>
        </p:txBody>
      </p:sp>
      <p:sp>
        <p:nvSpPr>
          <p:cNvPr id="4" name="Slide Number Placeholder 3"/>
          <p:cNvSpPr>
            <a:spLocks noGrp="1"/>
          </p:cNvSpPr>
          <p:nvPr>
            <p:ph type="sldNum" sz="quarter" idx="4"/>
          </p:nvPr>
        </p:nvSpPr>
        <p:spPr>
          <a:xfrm>
            <a:off x="7010400" y="6546803"/>
            <a:ext cx="2133600" cy="365125"/>
          </a:xfrm>
        </p:spPr>
        <p:txBody>
          <a:bodyPr/>
          <a:lstStyle/>
          <a:p>
            <a:fld id="{EC7F667F-AF00-6748-9CC4-23BB6FFE60B1}" type="slidenum">
              <a:rPr lang="en-US" smtClean="0"/>
              <a:pPr/>
              <a:t>31</a:t>
            </a:fld>
            <a:endParaRPr lang="en-US" dirty="0"/>
          </a:p>
        </p:txBody>
      </p:sp>
      <p:sp>
        <p:nvSpPr>
          <p:cNvPr id="76" name="Rectangle 75"/>
          <p:cNvSpPr/>
          <p:nvPr/>
        </p:nvSpPr>
        <p:spPr>
          <a:xfrm>
            <a:off x="262210" y="1667421"/>
            <a:ext cx="3441700" cy="346448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p:cNvGrpSpPr/>
          <p:nvPr/>
        </p:nvGrpSpPr>
        <p:grpSpPr>
          <a:xfrm>
            <a:off x="142708" y="1611907"/>
            <a:ext cx="3799298" cy="4518511"/>
            <a:chOff x="758825" y="2224928"/>
            <a:chExt cx="3281334" cy="3613158"/>
          </a:xfrm>
        </p:grpSpPr>
        <p:sp>
          <p:nvSpPr>
            <p:cNvPr id="41" name="AutoShape 3"/>
            <p:cNvSpPr>
              <a:spLocks noChangeArrowheads="1"/>
            </p:cNvSpPr>
            <p:nvPr/>
          </p:nvSpPr>
          <p:spPr bwMode="auto">
            <a:xfrm>
              <a:off x="1066800" y="3048000"/>
              <a:ext cx="2508250" cy="1763713"/>
            </a:xfrm>
            <a:prstGeom prst="cloudCallout">
              <a:avLst>
                <a:gd name="adj1" fmla="val -43750"/>
                <a:gd name="adj2" fmla="val 70000"/>
              </a:avLst>
            </a:prstGeom>
            <a:solidFill>
              <a:schemeClr val="accent1">
                <a:lumMod val="40000"/>
                <a:lumOff val="60000"/>
              </a:schemeClr>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n-US" sz="2400" b="0" i="0" u="none" strike="noStrike" kern="0" cap="none" spc="0" normalizeH="0" baseline="0" noProof="0" smtClean="0">
                <a:ln>
                  <a:noFill/>
                </a:ln>
                <a:solidFill>
                  <a:srgbClr val="000000"/>
                </a:solidFill>
                <a:effectLst/>
                <a:uLnTx/>
                <a:uFillTx/>
                <a:latin typeface="Times New Roman" panose="02020603050405020304" pitchFamily="18" charset="0"/>
              </a:endParaRPr>
            </a:p>
          </p:txBody>
        </p:sp>
        <p:sp>
          <p:nvSpPr>
            <p:cNvPr id="42" name="Line 4"/>
            <p:cNvSpPr>
              <a:spLocks noChangeShapeType="1"/>
            </p:cNvSpPr>
            <p:nvPr/>
          </p:nvSpPr>
          <p:spPr bwMode="auto">
            <a:xfrm>
              <a:off x="1779588" y="3540125"/>
              <a:ext cx="547687" cy="0"/>
            </a:xfrm>
            <a:prstGeom prst="line">
              <a:avLst/>
            </a:prstGeom>
            <a:noFill/>
            <a:ln w="19050">
              <a:solidFill>
                <a:srgbClr val="80808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43" name="Line 5"/>
            <p:cNvSpPr>
              <a:spLocks noChangeShapeType="1"/>
            </p:cNvSpPr>
            <p:nvPr/>
          </p:nvSpPr>
          <p:spPr bwMode="auto">
            <a:xfrm>
              <a:off x="1465263" y="3540125"/>
              <a:ext cx="0" cy="368300"/>
            </a:xfrm>
            <a:prstGeom prst="line">
              <a:avLst/>
            </a:prstGeom>
            <a:noFill/>
            <a:ln w="1905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44" name="Line 6"/>
            <p:cNvSpPr>
              <a:spLocks noChangeShapeType="1"/>
            </p:cNvSpPr>
            <p:nvPr/>
          </p:nvSpPr>
          <p:spPr bwMode="auto">
            <a:xfrm flipV="1">
              <a:off x="1465263" y="3833813"/>
              <a:ext cx="784225" cy="74612"/>
            </a:xfrm>
            <a:prstGeom prst="line">
              <a:avLst/>
            </a:prstGeom>
            <a:noFill/>
            <a:ln w="19050">
              <a:solidFill>
                <a:srgbClr val="80808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45" name="Line 7"/>
            <p:cNvSpPr>
              <a:spLocks noChangeShapeType="1"/>
            </p:cNvSpPr>
            <p:nvPr/>
          </p:nvSpPr>
          <p:spPr bwMode="auto">
            <a:xfrm>
              <a:off x="1465263" y="3908425"/>
              <a:ext cx="703262" cy="514350"/>
            </a:xfrm>
            <a:prstGeom prst="line">
              <a:avLst/>
            </a:prstGeom>
            <a:noFill/>
            <a:ln w="19050">
              <a:solidFill>
                <a:srgbClr val="80808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46" name="Line 8"/>
            <p:cNvSpPr>
              <a:spLocks noChangeShapeType="1"/>
            </p:cNvSpPr>
            <p:nvPr/>
          </p:nvSpPr>
          <p:spPr bwMode="auto">
            <a:xfrm flipH="1">
              <a:off x="2168525" y="3833813"/>
              <a:ext cx="80963" cy="588962"/>
            </a:xfrm>
            <a:prstGeom prst="line">
              <a:avLst/>
            </a:prstGeom>
            <a:noFill/>
            <a:ln w="1905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47" name="Line 9"/>
            <p:cNvSpPr>
              <a:spLocks noChangeShapeType="1"/>
            </p:cNvSpPr>
            <p:nvPr/>
          </p:nvSpPr>
          <p:spPr bwMode="auto">
            <a:xfrm flipH="1">
              <a:off x="2249488" y="3540125"/>
              <a:ext cx="77787" cy="293688"/>
            </a:xfrm>
            <a:prstGeom prst="line">
              <a:avLst/>
            </a:prstGeom>
            <a:noFill/>
            <a:ln w="1905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48" name="Line 10"/>
            <p:cNvSpPr>
              <a:spLocks noChangeShapeType="1"/>
            </p:cNvSpPr>
            <p:nvPr/>
          </p:nvSpPr>
          <p:spPr bwMode="auto">
            <a:xfrm flipV="1">
              <a:off x="2168525" y="4202113"/>
              <a:ext cx="552450" cy="220662"/>
            </a:xfrm>
            <a:prstGeom prst="line">
              <a:avLst/>
            </a:prstGeom>
            <a:noFill/>
            <a:ln w="19050">
              <a:solidFill>
                <a:srgbClr val="80808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49" name="Line 11"/>
            <p:cNvSpPr>
              <a:spLocks noChangeShapeType="1"/>
            </p:cNvSpPr>
            <p:nvPr/>
          </p:nvSpPr>
          <p:spPr bwMode="auto">
            <a:xfrm flipV="1">
              <a:off x="2249488" y="3759200"/>
              <a:ext cx="549275" cy="74613"/>
            </a:xfrm>
            <a:prstGeom prst="line">
              <a:avLst/>
            </a:prstGeom>
            <a:noFill/>
            <a:ln w="19050">
              <a:solidFill>
                <a:srgbClr val="808080"/>
              </a:solidFill>
              <a:prstDash val="sys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50" name="Line 12"/>
            <p:cNvSpPr>
              <a:spLocks noChangeShapeType="1"/>
            </p:cNvSpPr>
            <p:nvPr/>
          </p:nvSpPr>
          <p:spPr bwMode="auto">
            <a:xfrm flipV="1">
              <a:off x="2720975" y="3789363"/>
              <a:ext cx="77788" cy="442912"/>
            </a:xfrm>
            <a:prstGeom prst="line">
              <a:avLst/>
            </a:prstGeom>
            <a:noFill/>
            <a:ln w="1905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53" name="Line 15"/>
            <p:cNvSpPr>
              <a:spLocks noChangeShapeType="1"/>
            </p:cNvSpPr>
            <p:nvPr/>
          </p:nvSpPr>
          <p:spPr bwMode="auto">
            <a:xfrm flipV="1">
              <a:off x="2327275" y="3203575"/>
              <a:ext cx="862013" cy="366713"/>
            </a:xfrm>
            <a:prstGeom prst="line">
              <a:avLst/>
            </a:prstGeom>
            <a:noFill/>
            <a:ln w="19050" cap="rnd">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54" name="Line 16"/>
            <p:cNvSpPr>
              <a:spLocks noChangeShapeType="1"/>
            </p:cNvSpPr>
            <p:nvPr/>
          </p:nvSpPr>
          <p:spPr bwMode="auto">
            <a:xfrm flipH="1">
              <a:off x="1073150" y="3938588"/>
              <a:ext cx="392113" cy="736600"/>
            </a:xfrm>
            <a:prstGeom prst="line">
              <a:avLst/>
            </a:prstGeom>
            <a:noFill/>
            <a:ln w="19050" cap="rnd">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55" name="Line 17"/>
            <p:cNvSpPr>
              <a:spLocks noChangeShapeType="1"/>
            </p:cNvSpPr>
            <p:nvPr/>
          </p:nvSpPr>
          <p:spPr bwMode="auto">
            <a:xfrm>
              <a:off x="2798763" y="3789363"/>
              <a:ext cx="704850" cy="222250"/>
            </a:xfrm>
            <a:prstGeom prst="line">
              <a:avLst/>
            </a:prstGeom>
            <a:noFill/>
            <a:ln w="19050" cap="rnd">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pic>
          <p:nvPicPr>
            <p:cNvPr id="56" name="Picture 18"/>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8825" y="2813050"/>
              <a:ext cx="354013" cy="315913"/>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19"/>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49600" y="3022600"/>
              <a:ext cx="354013" cy="315913"/>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0"/>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16300" y="3863975"/>
              <a:ext cx="352425" cy="315913"/>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22"/>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64202" y="4701110"/>
              <a:ext cx="448710" cy="364624"/>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Text Box 23"/>
            <p:cNvSpPr txBox="1">
              <a:spLocks noChangeArrowheads="1"/>
            </p:cNvSpPr>
            <p:nvPr/>
          </p:nvSpPr>
          <p:spPr bwMode="auto">
            <a:xfrm>
              <a:off x="1137731" y="2224928"/>
              <a:ext cx="2902428" cy="812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defTabSz="914400" eaLnBrk="0" fontAlgn="base" hangingPunct="0">
                <a:spcBef>
                  <a:spcPct val="0"/>
                </a:spcBef>
                <a:spcAft>
                  <a:spcPct val="0"/>
                </a:spcAft>
              </a:pPr>
              <a:r>
                <a:rPr lang="en-US" altLang="en-US" sz="2000" kern="0" dirty="0" err="1" smtClean="0">
                  <a:solidFill>
                    <a:srgbClr val="FFFF00"/>
                  </a:solidFill>
                  <a:latin typeface="Helvetica Neue"/>
                  <a:cs typeface="Helvetica Neue"/>
                </a:rPr>
                <a:t>GridFTP</a:t>
              </a:r>
              <a:r>
                <a:rPr kumimoji="0" lang="en-US" altLang="en-US" sz="2000" b="0" i="0" u="none" strike="noStrike" kern="0" cap="none" spc="0" normalizeH="0" baseline="0" noProof="0" dirty="0" smtClean="0">
                  <a:ln>
                    <a:noFill/>
                  </a:ln>
                  <a:solidFill>
                    <a:srgbClr val="FFFF00"/>
                  </a:solidFill>
                  <a:effectLst/>
                  <a:uLnTx/>
                  <a:uFillTx/>
                  <a:latin typeface="Helvetica Neue"/>
                  <a:cs typeface="Helvetica Neue"/>
                </a:rPr>
                <a:t> flow </a:t>
              </a:r>
              <a:r>
                <a:rPr kumimoji="0" lang="en-US" altLang="en-US" sz="2000" b="0" i="1" u="none" strike="noStrike" kern="0" cap="none" spc="0" normalizeH="0" baseline="0" noProof="0" dirty="0" err="1" smtClean="0">
                  <a:ln>
                    <a:noFill/>
                  </a:ln>
                  <a:solidFill>
                    <a:srgbClr val="FFFF00"/>
                  </a:solidFill>
                  <a:effectLst/>
                  <a:uLnTx/>
                  <a:uFillTx/>
                  <a:latin typeface="Helvetica Neue"/>
                  <a:cs typeface="Helvetica Neue"/>
                </a:rPr>
                <a:t>i</a:t>
              </a:r>
              <a:r>
                <a:rPr lang="en-US" altLang="en-US" sz="2000" kern="0" dirty="0">
                  <a:solidFill>
                    <a:srgbClr val="FFFF00"/>
                  </a:solidFill>
                  <a:latin typeface="Helvetica Neue"/>
                  <a:cs typeface="Helvetica Neue"/>
                </a:rPr>
                <a:t>:</a:t>
              </a:r>
              <a:r>
                <a:rPr kumimoji="0" lang="en-US" altLang="en-US" sz="2000" b="0" i="0" u="none" strike="noStrike" kern="0" cap="none" spc="0" normalizeH="0" baseline="0" noProof="0" dirty="0" smtClean="0">
                  <a:ln>
                    <a:noFill/>
                  </a:ln>
                  <a:solidFill>
                    <a:srgbClr val="FFFF00"/>
                  </a:solidFill>
                  <a:effectLst/>
                  <a:uLnTx/>
                  <a:uFillTx/>
                  <a:latin typeface="Helvetica Neue"/>
                  <a:cs typeface="Helvetica Neue"/>
                </a:rPr>
                <a:t> </a:t>
              </a:r>
              <a:br>
                <a:rPr kumimoji="0" lang="en-US" altLang="en-US" sz="2000" b="0" i="0" u="none" strike="noStrike" kern="0" cap="none" spc="0" normalizeH="0" baseline="0" noProof="0" dirty="0" smtClean="0">
                  <a:ln>
                    <a:noFill/>
                  </a:ln>
                  <a:solidFill>
                    <a:srgbClr val="FFFF00"/>
                  </a:solidFill>
                  <a:effectLst/>
                  <a:uLnTx/>
                  <a:uFillTx/>
                  <a:latin typeface="Helvetica Neue"/>
                  <a:cs typeface="Helvetica Neue"/>
                </a:rPr>
              </a:br>
              <a:r>
                <a:rPr kumimoji="0" lang="en-US" altLang="en-US" sz="2000" b="0" i="0" u="none" strike="noStrike" kern="0" cap="none" spc="0" normalizeH="0" baseline="0" noProof="0" dirty="0" smtClean="0">
                  <a:ln>
                    <a:noFill/>
                  </a:ln>
                  <a:solidFill>
                    <a:srgbClr val="FFFF00"/>
                  </a:solidFill>
                  <a:effectLst/>
                  <a:uLnTx/>
                  <a:uFillTx/>
                  <a:latin typeface="Helvetica Neue"/>
                  <a:cs typeface="Helvetica Neue"/>
                </a:rPr>
                <a:t>   RTT </a:t>
              </a:r>
              <a:r>
                <a:rPr kumimoji="0" lang="en-US" altLang="en-US" sz="2000" b="0" i="1" u="none" strike="noStrike" kern="0" cap="none" spc="0" normalizeH="0" baseline="0" noProof="0" dirty="0" err="1" smtClean="0">
                  <a:ln>
                    <a:noFill/>
                  </a:ln>
                  <a:solidFill>
                    <a:srgbClr val="FFFF00"/>
                  </a:solidFill>
                  <a:effectLst/>
                  <a:uLnTx/>
                  <a:uFillTx/>
                  <a:latin typeface="Helvetica Neue"/>
                  <a:cs typeface="Helvetica Neue"/>
                </a:rPr>
                <a:t>R</a:t>
              </a:r>
              <a:r>
                <a:rPr kumimoji="0" lang="en-US" altLang="en-US" sz="2000" b="0" i="1" u="none" strike="noStrike" kern="0" cap="none" spc="0" normalizeH="0" baseline="-25000" noProof="0" dirty="0" err="1" smtClean="0">
                  <a:ln>
                    <a:noFill/>
                  </a:ln>
                  <a:solidFill>
                    <a:srgbClr val="FFFF00"/>
                  </a:solidFill>
                  <a:effectLst/>
                  <a:uLnTx/>
                  <a:uFillTx/>
                  <a:latin typeface="Helvetica Neue"/>
                  <a:cs typeface="Helvetica Neue"/>
                </a:rPr>
                <a:t>i</a:t>
              </a:r>
              <a:r>
                <a:rPr kumimoji="0" lang="en-US" altLang="en-US" sz="2000" b="0" i="0" u="none" strike="noStrike" kern="0" cap="none" spc="0" normalizeH="0" baseline="0" noProof="0" dirty="0" smtClean="0">
                  <a:ln>
                    <a:noFill/>
                  </a:ln>
                  <a:solidFill>
                    <a:srgbClr val="FFFF00"/>
                  </a:solidFill>
                  <a:effectLst/>
                  <a:uLnTx/>
                  <a:uFillTx/>
                  <a:latin typeface="Helvetica Neue"/>
                  <a:cs typeface="Helvetica Neue"/>
                </a:rPr>
                <a:t/>
              </a:r>
              <a:br>
                <a:rPr kumimoji="0" lang="en-US" altLang="en-US" sz="2000" b="0" i="0" u="none" strike="noStrike" kern="0" cap="none" spc="0" normalizeH="0" baseline="0" noProof="0" dirty="0" smtClean="0">
                  <a:ln>
                    <a:noFill/>
                  </a:ln>
                  <a:solidFill>
                    <a:srgbClr val="FFFF00"/>
                  </a:solidFill>
                  <a:effectLst/>
                  <a:uLnTx/>
                  <a:uFillTx/>
                  <a:latin typeface="Helvetica Neue"/>
                  <a:cs typeface="Helvetica Neue"/>
                </a:rPr>
              </a:br>
              <a:r>
                <a:rPr kumimoji="0" lang="en-US" altLang="en-US" sz="2000" b="0" i="0" u="none" strike="noStrike" kern="0" cap="none" spc="0" normalizeH="0" noProof="0" dirty="0" smtClean="0">
                  <a:ln>
                    <a:noFill/>
                  </a:ln>
                  <a:solidFill>
                    <a:srgbClr val="FFFF00"/>
                  </a:solidFill>
                  <a:effectLst/>
                  <a:uLnTx/>
                  <a:uFillTx/>
                  <a:latin typeface="Helvetica Neue"/>
                  <a:cs typeface="Helvetica Neue"/>
                </a:rPr>
                <a:t>   T</a:t>
              </a:r>
              <a:r>
                <a:rPr kumimoji="0" lang="en-US" altLang="en-US" sz="2000" b="0" i="0" u="none" strike="noStrike" kern="0" cap="none" spc="0" normalizeH="0" baseline="0" noProof="0" dirty="0" smtClean="0">
                  <a:ln>
                    <a:noFill/>
                  </a:ln>
                  <a:solidFill>
                    <a:srgbClr val="FFFF00"/>
                  </a:solidFill>
                  <a:effectLst/>
                  <a:uLnTx/>
                  <a:uFillTx/>
                  <a:latin typeface="Helvetica Neue"/>
                  <a:cs typeface="Helvetica Neue"/>
                </a:rPr>
                <a:t>hroughput </a:t>
              </a:r>
              <a:r>
                <a:rPr kumimoji="0" lang="en-US" altLang="en-US" sz="2000" b="0" i="1" u="none" strike="noStrike" kern="0" cap="none" spc="0" normalizeH="0" baseline="0" noProof="0" dirty="0" smtClean="0">
                  <a:ln>
                    <a:noFill/>
                  </a:ln>
                  <a:solidFill>
                    <a:srgbClr val="FFFF00"/>
                  </a:solidFill>
                  <a:effectLst/>
                  <a:uLnTx/>
                  <a:uFillTx/>
                  <a:latin typeface="Helvetica Neue"/>
                  <a:cs typeface="Helvetica Neue"/>
                </a:rPr>
                <a:t>T</a:t>
              </a:r>
              <a:r>
                <a:rPr kumimoji="0" lang="en-US" altLang="en-US" sz="2000" b="0" i="1" u="none" strike="noStrike" kern="0" cap="none" spc="0" normalizeH="0" baseline="-25000" noProof="0" dirty="0" smtClean="0">
                  <a:ln>
                    <a:noFill/>
                  </a:ln>
                  <a:solidFill>
                    <a:srgbClr val="FFFF00"/>
                  </a:solidFill>
                  <a:effectLst/>
                  <a:uLnTx/>
                  <a:uFillTx/>
                  <a:latin typeface="Helvetica Neue"/>
                  <a:cs typeface="Helvetica Neue"/>
                </a:rPr>
                <a:t>i</a:t>
              </a:r>
              <a:endParaRPr kumimoji="0" lang="en-US" altLang="en-US" sz="3200" b="0" i="1" u="none" strike="noStrike" kern="0" cap="none" spc="0" normalizeH="0" baseline="0" noProof="0" dirty="0" smtClean="0">
                <a:ln>
                  <a:noFill/>
                </a:ln>
                <a:solidFill>
                  <a:srgbClr val="FFFF00"/>
                </a:solidFill>
                <a:effectLst/>
                <a:uLnTx/>
                <a:uFillTx/>
                <a:latin typeface="Helvetica Neue"/>
                <a:cs typeface="Helvetica Neue"/>
              </a:endParaRPr>
            </a:p>
          </p:txBody>
        </p:sp>
        <p:sp>
          <p:nvSpPr>
            <p:cNvPr id="62" name="Oval 24"/>
            <p:cNvSpPr>
              <a:spLocks noChangeArrowheads="1"/>
            </p:cNvSpPr>
            <p:nvPr/>
          </p:nvSpPr>
          <p:spPr bwMode="auto">
            <a:xfrm>
              <a:off x="2614613" y="4092575"/>
              <a:ext cx="200025" cy="187325"/>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grpSp>
          <p:nvGrpSpPr>
            <p:cNvPr id="64" name="Group 26"/>
            <p:cNvGrpSpPr>
              <a:grpSpLocks/>
            </p:cNvGrpSpPr>
            <p:nvPr/>
          </p:nvGrpSpPr>
          <p:grpSpPr bwMode="auto">
            <a:xfrm>
              <a:off x="990600" y="3048000"/>
              <a:ext cx="1724567" cy="1103586"/>
              <a:chOff x="329" y="1226"/>
              <a:chExt cx="801" cy="504"/>
            </a:xfrm>
          </p:grpSpPr>
          <p:sp>
            <p:nvSpPr>
              <p:cNvPr id="70" name="Line 27"/>
              <p:cNvSpPr>
                <a:spLocks noChangeShapeType="1"/>
              </p:cNvSpPr>
              <p:nvPr/>
            </p:nvSpPr>
            <p:spPr bwMode="auto">
              <a:xfrm>
                <a:off x="329" y="1226"/>
                <a:ext cx="218" cy="202"/>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72" name="Line 29"/>
              <p:cNvSpPr>
                <a:spLocks noChangeShapeType="1"/>
              </p:cNvSpPr>
              <p:nvPr/>
            </p:nvSpPr>
            <p:spPr bwMode="auto">
              <a:xfrm>
                <a:off x="547" y="1428"/>
                <a:ext cx="146" cy="0"/>
              </a:xfrm>
              <a:prstGeom prst="line">
                <a:avLst/>
              </a:prstGeom>
              <a:noFill/>
              <a:ln w="38100">
                <a:solidFill>
                  <a:srgbClr val="FFFF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73" name="Line 30"/>
              <p:cNvSpPr>
                <a:spLocks noChangeShapeType="1"/>
              </p:cNvSpPr>
              <p:nvPr/>
            </p:nvSpPr>
            <p:spPr bwMode="auto">
              <a:xfrm>
                <a:off x="693" y="1428"/>
                <a:ext cx="218" cy="134"/>
              </a:xfrm>
              <a:prstGeom prst="line">
                <a:avLst/>
              </a:prstGeom>
              <a:noFill/>
              <a:ln w="38100">
                <a:solidFill>
                  <a:srgbClr val="FFFF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74" name="Line 31"/>
              <p:cNvSpPr>
                <a:spLocks noChangeShapeType="1"/>
              </p:cNvSpPr>
              <p:nvPr/>
            </p:nvSpPr>
            <p:spPr bwMode="auto">
              <a:xfrm>
                <a:off x="911" y="1562"/>
                <a:ext cx="219" cy="168"/>
              </a:xfrm>
              <a:prstGeom prst="line">
                <a:avLst/>
              </a:prstGeom>
              <a:noFill/>
              <a:ln w="38100">
                <a:solidFill>
                  <a:srgbClr val="FFFF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grpSp>
        <p:cxnSp>
          <p:nvCxnSpPr>
            <p:cNvPr id="65" name="AutoShape 33"/>
            <p:cNvCxnSpPr>
              <a:cxnSpLocks noChangeShapeType="1"/>
            </p:cNvCxnSpPr>
            <p:nvPr/>
          </p:nvCxnSpPr>
          <p:spPr bwMode="auto">
            <a:xfrm flipH="1" flipV="1">
              <a:off x="2133600" y="4419600"/>
              <a:ext cx="38100" cy="74613"/>
            </a:xfrm>
            <a:prstGeom prst="straightConnector1">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6" name="Group 37"/>
            <p:cNvGrpSpPr>
              <a:grpSpLocks/>
            </p:cNvGrpSpPr>
            <p:nvPr/>
          </p:nvGrpSpPr>
          <p:grpSpPr bwMode="auto">
            <a:xfrm>
              <a:off x="1700213" y="4038603"/>
              <a:ext cx="1728788" cy="773113"/>
              <a:chOff x="1071" y="2544"/>
              <a:chExt cx="1089" cy="487"/>
            </a:xfrm>
          </p:grpSpPr>
          <p:sp>
            <p:nvSpPr>
              <p:cNvPr id="67" name="Line 34"/>
              <p:cNvSpPr>
                <a:spLocks noChangeShapeType="1"/>
              </p:cNvSpPr>
              <p:nvPr/>
            </p:nvSpPr>
            <p:spPr bwMode="auto">
              <a:xfrm flipV="1">
                <a:off x="1071" y="2784"/>
                <a:ext cx="321" cy="247"/>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68" name="Line 35"/>
              <p:cNvSpPr>
                <a:spLocks noChangeShapeType="1"/>
              </p:cNvSpPr>
              <p:nvPr/>
            </p:nvSpPr>
            <p:spPr bwMode="auto">
              <a:xfrm flipV="1">
                <a:off x="1344" y="2640"/>
                <a:ext cx="384" cy="144"/>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69" name="Line 36"/>
              <p:cNvSpPr>
                <a:spLocks noChangeShapeType="1"/>
              </p:cNvSpPr>
              <p:nvPr/>
            </p:nvSpPr>
            <p:spPr bwMode="auto">
              <a:xfrm flipV="1">
                <a:off x="1728" y="2544"/>
                <a:ext cx="432" cy="96"/>
              </a:xfrm>
              <a:prstGeom prst="line">
                <a:avLst/>
              </a:prstGeom>
              <a:noFill/>
              <a:ln w="254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grpSp>
        <p:sp>
          <p:nvSpPr>
            <p:cNvPr id="63" name="Text Box 25"/>
            <p:cNvSpPr txBox="1">
              <a:spLocks noChangeArrowheads="1"/>
            </p:cNvSpPr>
            <p:nvPr/>
          </p:nvSpPr>
          <p:spPr bwMode="auto">
            <a:xfrm>
              <a:off x="1712913" y="4779817"/>
              <a:ext cx="1803399" cy="1058269"/>
            </a:xfrm>
            <a:prstGeom prst="rect">
              <a:avLst/>
            </a:prstGeom>
            <a:no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US" altLang="en-US" sz="2000" kern="0" dirty="0" smtClean="0">
                  <a:solidFill>
                    <a:srgbClr val="FF0000"/>
                  </a:solidFill>
                  <a:latin typeface="Helvetica Neue"/>
                  <a:cs typeface="Helvetica Neue"/>
                </a:rPr>
                <a:t>B</a:t>
              </a:r>
              <a:r>
                <a:rPr kumimoji="0" lang="en-US" altLang="en-US" sz="2000" b="0" i="0" u="none" strike="noStrike" kern="0" cap="none" spc="0" normalizeH="0" baseline="0" noProof="0" dirty="0" err="1" smtClean="0">
                  <a:ln>
                    <a:noFill/>
                  </a:ln>
                  <a:solidFill>
                    <a:srgbClr val="FF0000"/>
                  </a:solidFill>
                  <a:effectLst/>
                  <a:uLnTx/>
                  <a:uFillTx/>
                  <a:latin typeface="Helvetica Neue"/>
                  <a:cs typeface="Helvetica Neue"/>
                </a:rPr>
                <a:t>ottleneck</a:t>
              </a:r>
              <a:r>
                <a:rPr lang="en-US" altLang="en-US" sz="2000" kern="0" dirty="0">
                  <a:solidFill>
                    <a:srgbClr val="FF0000"/>
                  </a:solidFill>
                  <a:latin typeface="Helvetica Neue"/>
                  <a:cs typeface="Helvetica Neue"/>
                </a:rPr>
                <a:t> </a:t>
              </a:r>
              <a:r>
                <a:rPr kumimoji="0" lang="en-US" altLang="en-US" sz="2000" b="0" i="0" u="none" strike="noStrike" kern="0" cap="none" spc="0" normalizeH="0" baseline="0" noProof="0" dirty="0" smtClean="0">
                  <a:ln>
                    <a:noFill/>
                  </a:ln>
                  <a:solidFill>
                    <a:srgbClr val="FF0000"/>
                  </a:solidFill>
                  <a:effectLst/>
                  <a:uLnTx/>
                  <a:uFillTx/>
                  <a:latin typeface="Helvetica Neue"/>
                  <a:cs typeface="Helvetica Neue"/>
                </a:rPr>
                <a:t>router:</a:t>
              </a:r>
            </a:p>
            <a:p>
              <a:pPr marL="0" marR="0" lvl="0" indent="0" defTabSz="914400" eaLnBrk="0" fontAlgn="base" latinLnBrk="0" hangingPunct="0">
                <a:lnSpc>
                  <a:spcPct val="100000"/>
                </a:lnSpc>
                <a:spcBef>
                  <a:spcPct val="0"/>
                </a:spcBef>
                <a:spcAft>
                  <a:spcPct val="0"/>
                </a:spcAft>
                <a:buClrTx/>
                <a:buSzTx/>
                <a:buFontTx/>
                <a:buNone/>
                <a:tabLst/>
                <a:defRPr/>
              </a:pPr>
              <a:r>
                <a:rPr lang="en-US" altLang="en-US" sz="2000" kern="0" dirty="0" smtClean="0">
                  <a:solidFill>
                    <a:srgbClr val="FF0000"/>
                  </a:solidFill>
                  <a:latin typeface="Helvetica Neue"/>
                  <a:cs typeface="Helvetica Neue"/>
                </a:rPr>
                <a:t>Capacity C</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000" b="0" i="0" u="none" strike="noStrike" kern="0" cap="none" spc="0" normalizeH="0" baseline="0" noProof="0" dirty="0" smtClean="0">
                  <a:ln>
                    <a:noFill/>
                  </a:ln>
                  <a:solidFill>
                    <a:srgbClr val="FF0000"/>
                  </a:solidFill>
                  <a:effectLst/>
                  <a:uLnTx/>
                  <a:uFillTx/>
                  <a:latin typeface="Helvetica Neue"/>
                  <a:cs typeface="Helvetica Neue"/>
                </a:rPr>
                <a:t>Loss</a:t>
              </a:r>
              <a:r>
                <a:rPr kumimoji="0" lang="en-US" altLang="en-US" sz="2000" b="0" i="0" u="none" strike="noStrike" kern="0" cap="none" spc="0" normalizeH="0" noProof="0" dirty="0" smtClean="0">
                  <a:ln>
                    <a:noFill/>
                  </a:ln>
                  <a:solidFill>
                    <a:srgbClr val="FF0000"/>
                  </a:solidFill>
                  <a:effectLst/>
                  <a:uLnTx/>
                  <a:uFillTx/>
                  <a:latin typeface="Helvetica Neue"/>
                  <a:cs typeface="Helvetica Neue"/>
                </a:rPr>
                <a:t> rate </a:t>
              </a:r>
              <a:r>
                <a:rPr kumimoji="0" lang="en-US" altLang="en-US" b="0" i="0" u="none" strike="noStrike" kern="0" cap="none" spc="0" normalizeH="0" baseline="0" noProof="0" dirty="0" smtClean="0">
                  <a:ln>
                    <a:noFill/>
                  </a:ln>
                  <a:solidFill>
                    <a:srgbClr val="FF0000"/>
                  </a:solidFill>
                  <a:effectLst/>
                  <a:uLnTx/>
                  <a:uFillTx/>
                  <a:latin typeface="Helvetica Neue"/>
                  <a:cs typeface="Helvetica Neue"/>
                </a:rPr>
                <a:t>p</a:t>
              </a:r>
              <a:endParaRPr kumimoji="0" lang="en-US" altLang="en-US" sz="2000" b="0" i="0" u="none" strike="noStrike" kern="0" cap="none" spc="0" normalizeH="0" baseline="0" noProof="0" dirty="0" smtClean="0">
                <a:ln>
                  <a:noFill/>
                </a:ln>
                <a:solidFill>
                  <a:srgbClr val="FF0000"/>
                </a:solidFill>
                <a:effectLst/>
                <a:uLnTx/>
                <a:uFillTx/>
                <a:latin typeface="Helvetica Neue"/>
                <a:cs typeface="Helvetica Neue"/>
              </a:endParaRPr>
            </a:p>
          </p:txBody>
        </p:sp>
      </p:grpSp>
      <p:pic>
        <p:nvPicPr>
          <p:cNvPr id="77" name="Picture 4" descr="http://www.computermuseum.li/Testpage/Cray-1-Supercomputer-1976.g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6823" y="2083263"/>
            <a:ext cx="927904" cy="107822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http://3.bp.blogspot.com/-gK5gz7VAq4I/TjlWajGtrfI/AAAAAAAAByw/knYaShMFskw/s200/IBM-Launches-Mainframe-Computer-Gears-Up-for-Hybrid-CPUs-2.jpg"/>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662557" y="4201797"/>
            <a:ext cx="615816" cy="71557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Dramatic changes in size -- half the floor space -- and capability are vividly seen in this view of design models for the IBM 3420 Magnetic Tape Subsystem of 1970 (background) and the newer IBM 3480 (Model B22) of 1984 (foreground). The 3420 used 10.5-inch round tape reels that stored 160MB of data; the 3480 used a 5.5-inch square cartridge that stored up to 200MB of data."/>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434221" y="4512645"/>
            <a:ext cx="495263" cy="638799"/>
          </a:xfrm>
          <a:prstGeom prst="rect">
            <a:avLst/>
          </a:prstGeom>
          <a:noFill/>
          <a:extLst>
            <a:ext uri="{909E8E84-426E-40dd-AFC4-6F175D3DCCD1}">
              <a14:hiddenFill xmlns:a14="http://schemas.microsoft.com/office/drawing/2010/main">
                <a:solidFill>
                  <a:srgbClr val="FFFFFF"/>
                </a:solidFill>
              </a14:hiddenFill>
            </a:ext>
          </a:extLst>
        </p:spPr>
      </p:pic>
      <p:sp>
        <p:nvSpPr>
          <p:cNvPr id="80" name="Line 28"/>
          <p:cNvSpPr>
            <a:spLocks noChangeShapeType="1"/>
          </p:cNvSpPr>
          <p:nvPr/>
        </p:nvSpPr>
        <p:spPr bwMode="auto">
          <a:xfrm>
            <a:off x="2414587" y="4056724"/>
            <a:ext cx="298455" cy="379301"/>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sp>
        <p:nvSpPr>
          <p:cNvPr id="81" name="Line 28"/>
          <p:cNvSpPr>
            <a:spLocks noChangeShapeType="1"/>
          </p:cNvSpPr>
          <p:nvPr/>
        </p:nvSpPr>
        <p:spPr bwMode="auto">
          <a:xfrm>
            <a:off x="2990869" y="4664206"/>
            <a:ext cx="443352" cy="70049"/>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mic Sans MS" pitchFamily="66"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114496571"/>
              </p:ext>
            </p:extLst>
          </p:nvPr>
        </p:nvGraphicFramePr>
        <p:xfrm>
          <a:off x="5025858" y="3226540"/>
          <a:ext cx="3268258" cy="994953"/>
        </p:xfrm>
        <a:graphic>
          <a:graphicData uri="http://schemas.openxmlformats.org/presentationml/2006/ole">
            <mc:AlternateContent xmlns:mc="http://schemas.openxmlformats.org/markup-compatibility/2006">
              <mc:Choice xmlns:v="urn:schemas-microsoft-com:vml" Requires="v">
                <p:oleObj spid="_x0000_s23837" name="Equation" r:id="rId7" imgW="1384200" imgH="431640" progId="Equation.DSMT4">
                  <p:embed/>
                </p:oleObj>
              </mc:Choice>
              <mc:Fallback>
                <p:oleObj name="Equation" r:id="rId7" imgW="1384200" imgH="431640" progId="Equation.DSMT4">
                  <p:embed/>
                  <p:pic>
                    <p:nvPicPr>
                      <p:cNvPr id="0" name=""/>
                      <p:cNvPicPr>
                        <a:picLocks noChangeAspect="1" noChangeArrowheads="1"/>
                      </p:cNvPicPr>
                      <p:nvPr/>
                    </p:nvPicPr>
                    <p:blipFill>
                      <a:blip r:embed="rId8"/>
                      <a:srcRect/>
                      <a:stretch>
                        <a:fillRect/>
                      </a:stretch>
                    </p:blipFill>
                    <p:spPr bwMode="auto">
                      <a:xfrm>
                        <a:off x="5025858" y="3226540"/>
                        <a:ext cx="3268258" cy="994953"/>
                      </a:xfrm>
                      <a:prstGeom prst="rect">
                        <a:avLst/>
                      </a:prstGeom>
                      <a:noFill/>
                      <a:ln>
                        <a:noFill/>
                      </a:ln>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94937432"/>
              </p:ext>
            </p:extLst>
          </p:nvPr>
        </p:nvGraphicFramePr>
        <p:xfrm>
          <a:off x="5716074" y="5689589"/>
          <a:ext cx="1793149" cy="1112684"/>
        </p:xfrm>
        <a:graphic>
          <a:graphicData uri="http://schemas.openxmlformats.org/presentationml/2006/ole">
            <mc:AlternateContent xmlns:mc="http://schemas.openxmlformats.org/markup-compatibility/2006">
              <mc:Choice xmlns:v="urn:schemas-microsoft-com:vml" Requires="v">
                <p:oleObj spid="_x0000_s23838" name="Equation" r:id="rId9" imgW="698400" imgH="444240" progId="Equation.DSMT4">
                  <p:embed/>
                </p:oleObj>
              </mc:Choice>
              <mc:Fallback>
                <p:oleObj name="Equation" r:id="rId9" imgW="698400" imgH="444240" progId="Equation.DSMT4">
                  <p:embed/>
                  <p:pic>
                    <p:nvPicPr>
                      <p:cNvPr id="0" name=""/>
                      <p:cNvPicPr>
                        <a:picLocks noChangeAspect="1" noChangeArrowheads="1"/>
                      </p:cNvPicPr>
                      <p:nvPr/>
                    </p:nvPicPr>
                    <p:blipFill>
                      <a:blip r:embed="rId10"/>
                      <a:srcRect/>
                      <a:stretch>
                        <a:fillRect/>
                      </a:stretch>
                    </p:blipFill>
                    <p:spPr bwMode="auto">
                      <a:xfrm>
                        <a:off x="5716074" y="5689589"/>
                        <a:ext cx="1793149" cy="1112684"/>
                      </a:xfrm>
                      <a:prstGeom prst="rect">
                        <a:avLst/>
                      </a:prstGeom>
                      <a:noFill/>
                      <a:ln>
                        <a:noFill/>
                      </a:ln>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235682931"/>
              </p:ext>
            </p:extLst>
          </p:nvPr>
        </p:nvGraphicFramePr>
        <p:xfrm>
          <a:off x="5011587" y="1795413"/>
          <a:ext cx="3757670" cy="997684"/>
        </p:xfrm>
        <a:graphic>
          <a:graphicData uri="http://schemas.openxmlformats.org/presentationml/2006/ole">
            <mc:AlternateContent xmlns:mc="http://schemas.openxmlformats.org/markup-compatibility/2006">
              <mc:Choice xmlns:v="urn:schemas-microsoft-com:vml" Requires="v">
                <p:oleObj spid="_x0000_s23839" name="Equation" r:id="rId11" imgW="1587240" imgH="431640" progId="Equation.DSMT4">
                  <p:embed/>
                </p:oleObj>
              </mc:Choice>
              <mc:Fallback>
                <p:oleObj name="Equation" r:id="rId11" imgW="1587240" imgH="431640" progId="Equation.DSMT4">
                  <p:embed/>
                  <p:pic>
                    <p:nvPicPr>
                      <p:cNvPr id="0" name=""/>
                      <p:cNvPicPr>
                        <a:picLocks noChangeAspect="1" noChangeArrowheads="1"/>
                      </p:cNvPicPr>
                      <p:nvPr/>
                    </p:nvPicPr>
                    <p:blipFill>
                      <a:blip r:embed="rId12"/>
                      <a:srcRect/>
                      <a:stretch>
                        <a:fillRect/>
                      </a:stretch>
                    </p:blipFill>
                    <p:spPr bwMode="auto">
                      <a:xfrm>
                        <a:off x="5011587" y="1795413"/>
                        <a:ext cx="3757670" cy="997684"/>
                      </a:xfrm>
                      <a:prstGeom prst="rect">
                        <a:avLst/>
                      </a:prstGeom>
                      <a:noFill/>
                      <a:ln>
                        <a:noFill/>
                      </a:ln>
                      <a:extLst/>
                    </p:spPr>
                  </p:pic>
                </p:oleObj>
              </mc:Fallback>
            </mc:AlternateContent>
          </a:graphicData>
        </a:graphic>
      </p:graphicFrame>
      <p:sp>
        <p:nvSpPr>
          <p:cNvPr id="59" name="Oval 14"/>
          <p:cNvSpPr>
            <a:spLocks noChangeArrowheads="1"/>
          </p:cNvSpPr>
          <p:nvPr/>
        </p:nvSpPr>
        <p:spPr bwMode="auto">
          <a:xfrm rot="1675742">
            <a:off x="46409" y="4270583"/>
            <a:ext cx="798525" cy="501105"/>
          </a:xfrm>
          <a:prstGeom prst="ellipse">
            <a:avLst/>
          </a:prstGeom>
          <a:solidFill>
            <a:schemeClr val="tx1"/>
          </a:solidFill>
          <a:ln w="9525">
            <a:noFill/>
            <a:round/>
            <a:headEnd/>
            <a:tailEnd/>
          </a:ln>
          <a:effectLs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2400" b="0" i="0" u="none" strike="noStrike" kern="0" cap="none" spc="0" normalizeH="0" baseline="0" noProof="0" smtClean="0">
              <a:ln>
                <a:noFill/>
              </a:ln>
              <a:solidFill>
                <a:srgbClr val="000000"/>
              </a:solidFill>
              <a:effectLst/>
              <a:uLnTx/>
              <a:uFillTx/>
              <a:latin typeface="Times New Roman" panose="02020603050405020304" pitchFamily="18" charset="0"/>
            </a:endParaRPr>
          </a:p>
        </p:txBody>
      </p:sp>
      <p:cxnSp>
        <p:nvCxnSpPr>
          <p:cNvPr id="9" name="Straight Connector 8"/>
          <p:cNvCxnSpPr/>
          <p:nvPr/>
        </p:nvCxnSpPr>
        <p:spPr>
          <a:xfrm flipH="1">
            <a:off x="1518536" y="2609453"/>
            <a:ext cx="13804" cy="584905"/>
          </a:xfrm>
          <a:prstGeom prst="line">
            <a:avLst/>
          </a:prstGeom>
          <a:ln>
            <a:solidFill>
              <a:srgbClr val="FFFF00"/>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1875910" y="4167989"/>
            <a:ext cx="481582" cy="735579"/>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3722856"/>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251801" y="4499751"/>
            <a:ext cx="1536817" cy="1718260"/>
          </a:xfrm>
          <a:prstGeom prst="rect">
            <a:avLst/>
          </a:prstGeom>
          <a:solidFill>
            <a:srgbClr val="A6A6A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291021" y="2778259"/>
            <a:ext cx="4222279" cy="1242500"/>
          </a:xfrm>
          <a:prstGeom prst="roundRect">
            <a:avLst/>
          </a:prstGeom>
          <a:solidFill>
            <a:srgbClr val="008000">
              <a:alpha val="7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4"/>
          </p:nvPr>
        </p:nvSpPr>
        <p:spPr/>
        <p:txBody>
          <a:bodyPr/>
          <a:lstStyle/>
          <a:p>
            <a:fld id="{EC7F667F-AF00-6748-9CC4-23BB6FFE60B1}" type="slidenum">
              <a:rPr lang="en-US" smtClean="0"/>
              <a:pPr/>
              <a:t>32</a:t>
            </a:fld>
            <a:endParaRPr lang="en-US"/>
          </a:p>
        </p:txBody>
      </p:sp>
      <p:sp>
        <p:nvSpPr>
          <p:cNvPr id="10" name="Rounded Rectangle 9"/>
          <p:cNvSpPr/>
          <p:nvPr/>
        </p:nvSpPr>
        <p:spPr>
          <a:xfrm>
            <a:off x="6089797" y="2778259"/>
            <a:ext cx="2508529" cy="1235433"/>
          </a:xfrm>
          <a:prstGeom prst="roundRect">
            <a:avLst/>
          </a:prstGeom>
          <a:solidFill>
            <a:srgbClr val="0F53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582041" y="3175156"/>
            <a:ext cx="1263295" cy="740869"/>
          </a:xfrm>
          <a:prstGeom prst="roundRect">
            <a:avLst/>
          </a:prstGeom>
          <a:solidFill>
            <a:srgbClr val="008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Analytical models</a:t>
            </a:r>
            <a:endParaRPr lang="en-US" dirty="0"/>
          </a:p>
        </p:txBody>
      </p:sp>
      <p:sp>
        <p:nvSpPr>
          <p:cNvPr id="13" name="Rounded Rectangle 12"/>
          <p:cNvSpPr/>
          <p:nvPr/>
        </p:nvSpPr>
        <p:spPr>
          <a:xfrm>
            <a:off x="2752295" y="3175156"/>
            <a:ext cx="1428646" cy="740869"/>
          </a:xfrm>
          <a:prstGeom prst="roundRect">
            <a:avLst/>
          </a:prstGeom>
          <a:solidFill>
            <a:srgbClr val="008000"/>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Regression</a:t>
            </a:r>
          </a:p>
          <a:p>
            <a:pPr algn="ctr"/>
            <a:r>
              <a:rPr lang="en-US" dirty="0"/>
              <a:t>m</a:t>
            </a:r>
            <a:r>
              <a:rPr lang="en-US" dirty="0" smtClean="0"/>
              <a:t>odels</a:t>
            </a:r>
            <a:endParaRPr lang="en-US" dirty="0"/>
          </a:p>
        </p:txBody>
      </p:sp>
      <p:sp>
        <p:nvSpPr>
          <p:cNvPr id="17" name="TextBox 16"/>
          <p:cNvSpPr txBox="1"/>
          <p:nvPr/>
        </p:nvSpPr>
        <p:spPr>
          <a:xfrm>
            <a:off x="1469160" y="2751804"/>
            <a:ext cx="2129740" cy="369332"/>
          </a:xfrm>
          <a:prstGeom prst="rect">
            <a:avLst/>
          </a:prstGeom>
          <a:noFill/>
        </p:spPr>
        <p:txBody>
          <a:bodyPr wrap="square" rtlCol="0">
            <a:spAutoFit/>
          </a:bodyPr>
          <a:lstStyle/>
          <a:p>
            <a:r>
              <a:rPr lang="en-US" dirty="0" smtClean="0">
                <a:solidFill>
                  <a:schemeClr val="bg1">
                    <a:lumMod val="95000"/>
                  </a:schemeClr>
                </a:solidFill>
              </a:rPr>
              <a:t>Model composition</a:t>
            </a:r>
            <a:endParaRPr lang="en-US" dirty="0">
              <a:solidFill>
                <a:schemeClr val="bg1">
                  <a:lumMod val="95000"/>
                </a:schemeClr>
              </a:solidFill>
            </a:endParaRPr>
          </a:p>
        </p:txBody>
      </p:sp>
      <p:sp>
        <p:nvSpPr>
          <p:cNvPr id="19" name="Rectangle 18"/>
          <p:cNvSpPr/>
          <p:nvPr/>
        </p:nvSpPr>
        <p:spPr>
          <a:xfrm>
            <a:off x="132282" y="4499751"/>
            <a:ext cx="2896977" cy="1718260"/>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globus-transfers.20140912.notutorial-all-transfers-100.pdf"/>
          <p:cNvPicPr>
            <a:picLocks noChangeAspect="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rcRect l="49959" t="8695" r="8053" b="47636"/>
          <a:stretch/>
        </p:blipFill>
        <p:spPr>
          <a:xfrm>
            <a:off x="3352531" y="4896301"/>
            <a:ext cx="1300915" cy="1202639"/>
          </a:xfrm>
          <a:prstGeom prst="rect">
            <a:avLst/>
          </a:prstGeom>
        </p:spPr>
      </p:pic>
      <p:sp>
        <p:nvSpPr>
          <p:cNvPr id="27" name="Rounded Rectangle 26"/>
          <p:cNvSpPr/>
          <p:nvPr/>
        </p:nvSpPr>
        <p:spPr>
          <a:xfrm>
            <a:off x="291021" y="5518726"/>
            <a:ext cx="1178139" cy="555653"/>
          </a:xfrm>
          <a:prstGeom prst="round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Emulators</a:t>
            </a:r>
            <a:endParaRPr lang="en-US" dirty="0"/>
          </a:p>
        </p:txBody>
      </p:sp>
      <p:sp>
        <p:nvSpPr>
          <p:cNvPr id="28" name="TextBox 27"/>
          <p:cNvSpPr txBox="1"/>
          <p:nvPr/>
        </p:nvSpPr>
        <p:spPr>
          <a:xfrm>
            <a:off x="903381" y="4479648"/>
            <a:ext cx="1434156" cy="369332"/>
          </a:xfrm>
          <a:prstGeom prst="rect">
            <a:avLst/>
          </a:prstGeom>
          <a:noFill/>
        </p:spPr>
        <p:txBody>
          <a:bodyPr wrap="square" rtlCol="0">
            <a:spAutoFit/>
          </a:bodyPr>
          <a:lstStyle/>
          <a:p>
            <a:r>
              <a:rPr lang="en-US" dirty="0" smtClean="0"/>
              <a:t>Experiments</a:t>
            </a:r>
            <a:endParaRPr lang="en-US" dirty="0"/>
          </a:p>
        </p:txBody>
      </p:sp>
      <p:sp>
        <p:nvSpPr>
          <p:cNvPr id="32" name="TextBox 31"/>
          <p:cNvSpPr txBox="1"/>
          <p:nvPr/>
        </p:nvSpPr>
        <p:spPr>
          <a:xfrm>
            <a:off x="3265029" y="4462480"/>
            <a:ext cx="1755774" cy="369332"/>
          </a:xfrm>
          <a:prstGeom prst="rect">
            <a:avLst/>
          </a:prstGeom>
          <a:noFill/>
        </p:spPr>
        <p:txBody>
          <a:bodyPr wrap="square" rtlCol="0">
            <a:spAutoFit/>
          </a:bodyPr>
          <a:lstStyle/>
          <a:p>
            <a:r>
              <a:rPr lang="en-US" dirty="0" smtClean="0"/>
              <a:t>Historical logs</a:t>
            </a:r>
            <a:endParaRPr lang="en-US" dirty="0"/>
          </a:p>
        </p:txBody>
      </p:sp>
      <p:cxnSp>
        <p:nvCxnSpPr>
          <p:cNvPr id="36" name="Straight Arrow Connector 35"/>
          <p:cNvCxnSpPr/>
          <p:nvPr/>
        </p:nvCxnSpPr>
        <p:spPr>
          <a:xfrm flipV="1">
            <a:off x="1633688" y="4026556"/>
            <a:ext cx="0" cy="457200"/>
          </a:xfrm>
          <a:prstGeom prst="straightConnector1">
            <a:avLst/>
          </a:prstGeom>
          <a:ln w="63500">
            <a:solidFill>
              <a:schemeClr val="accent3">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3883991" y="4026556"/>
            <a:ext cx="0" cy="457200"/>
          </a:xfrm>
          <a:prstGeom prst="straightConnector1">
            <a:avLst/>
          </a:prstGeom>
          <a:ln w="63500">
            <a:solidFill>
              <a:schemeClr val="accent3">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flipV="1">
            <a:off x="3598900" y="2321064"/>
            <a:ext cx="0" cy="457200"/>
          </a:xfrm>
          <a:prstGeom prst="straightConnector1">
            <a:avLst/>
          </a:prstGeom>
          <a:ln w="63500">
            <a:solidFill>
              <a:schemeClr val="accent1">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7079501" y="2313677"/>
            <a:ext cx="0" cy="457200"/>
          </a:xfrm>
          <a:prstGeom prst="straightConnector1">
            <a:avLst/>
          </a:prstGeom>
          <a:ln w="63500">
            <a:solidFill>
              <a:schemeClr val="accent1">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473414" y="2751804"/>
            <a:ext cx="1754522" cy="369332"/>
          </a:xfrm>
          <a:prstGeom prst="rect">
            <a:avLst/>
          </a:prstGeom>
          <a:noFill/>
        </p:spPr>
        <p:txBody>
          <a:bodyPr wrap="square" rtlCol="0">
            <a:spAutoFit/>
          </a:bodyPr>
          <a:lstStyle/>
          <a:p>
            <a:pPr algn="ctr"/>
            <a:r>
              <a:rPr lang="en-US" dirty="0" smtClean="0">
                <a:solidFill>
                  <a:schemeClr val="bg1">
                    <a:lumMod val="95000"/>
                  </a:schemeClr>
                </a:solidFill>
              </a:rPr>
              <a:t>Code skeletons</a:t>
            </a:r>
            <a:endParaRPr lang="en-US" dirty="0">
              <a:solidFill>
                <a:schemeClr val="bg1">
                  <a:lumMod val="95000"/>
                </a:schemeClr>
              </a:solidFill>
            </a:endParaRPr>
          </a:p>
        </p:txBody>
      </p:sp>
      <p:sp>
        <p:nvSpPr>
          <p:cNvPr id="43" name="Rounded Rectangle 42"/>
          <p:cNvSpPr/>
          <p:nvPr/>
        </p:nvSpPr>
        <p:spPr>
          <a:xfrm>
            <a:off x="6712414" y="3175156"/>
            <a:ext cx="1263295" cy="740869"/>
          </a:xfrm>
          <a:prstGeom prst="roundRect">
            <a:avLst/>
          </a:prstGeom>
          <a:solidFill>
            <a:srgbClr val="008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SKOPE language</a:t>
            </a:r>
            <a:endParaRPr lang="en-US" dirty="0"/>
          </a:p>
        </p:txBody>
      </p:sp>
      <p:sp>
        <p:nvSpPr>
          <p:cNvPr id="47" name="Rounded Rectangle 46"/>
          <p:cNvSpPr/>
          <p:nvPr/>
        </p:nvSpPr>
        <p:spPr>
          <a:xfrm>
            <a:off x="5997201" y="4499751"/>
            <a:ext cx="1397360" cy="787431"/>
          </a:xfrm>
          <a:prstGeom prst="roundRect">
            <a:avLst/>
          </a:prstGeom>
          <a:solidFill>
            <a:srgbClr val="A6A6A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Workload parameters</a:t>
            </a:r>
            <a:endParaRPr lang="en-US" dirty="0">
              <a:solidFill>
                <a:srgbClr val="000000"/>
              </a:solidFill>
            </a:endParaRPr>
          </a:p>
        </p:txBody>
      </p:sp>
      <p:sp>
        <p:nvSpPr>
          <p:cNvPr id="48" name="Rounded Rectangle 47"/>
          <p:cNvSpPr/>
          <p:nvPr/>
        </p:nvSpPr>
        <p:spPr>
          <a:xfrm>
            <a:off x="7574940" y="4499751"/>
            <a:ext cx="1248270" cy="787431"/>
          </a:xfrm>
          <a:prstGeom prst="roundRect">
            <a:avLst/>
          </a:prstGeom>
          <a:solidFill>
            <a:srgbClr val="A6A6A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Source</a:t>
            </a:r>
            <a:br>
              <a:rPr lang="en-US" dirty="0" smtClean="0">
                <a:solidFill>
                  <a:srgbClr val="000000"/>
                </a:solidFill>
              </a:rPr>
            </a:br>
            <a:r>
              <a:rPr lang="en-US" dirty="0" smtClean="0">
                <a:solidFill>
                  <a:srgbClr val="000000"/>
                </a:solidFill>
              </a:rPr>
              <a:t> code</a:t>
            </a:r>
            <a:endParaRPr lang="en-US" dirty="0">
              <a:solidFill>
                <a:srgbClr val="000000"/>
              </a:solidFill>
            </a:endParaRPr>
          </a:p>
        </p:txBody>
      </p:sp>
      <p:cxnSp>
        <p:nvCxnSpPr>
          <p:cNvPr id="49" name="Straight Arrow Connector 48"/>
          <p:cNvCxnSpPr/>
          <p:nvPr/>
        </p:nvCxnSpPr>
        <p:spPr>
          <a:xfrm flipV="1">
            <a:off x="6689883" y="4026556"/>
            <a:ext cx="0" cy="457200"/>
          </a:xfrm>
          <a:prstGeom prst="straightConnector1">
            <a:avLst/>
          </a:prstGeom>
          <a:ln w="63500">
            <a:solidFill>
              <a:schemeClr val="accent3">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8191565" y="4026556"/>
            <a:ext cx="0" cy="457200"/>
          </a:xfrm>
          <a:prstGeom prst="straightConnector1">
            <a:avLst/>
          </a:prstGeom>
          <a:ln w="63500">
            <a:solidFill>
              <a:schemeClr val="accent3">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831313" y="4924422"/>
            <a:ext cx="1506224" cy="532459"/>
          </a:xfrm>
          <a:prstGeom prst="round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Benchmarks </a:t>
            </a:r>
            <a:endParaRPr lang="en-US" dirty="0"/>
          </a:p>
        </p:txBody>
      </p:sp>
      <p:sp>
        <p:nvSpPr>
          <p:cNvPr id="34" name="Rounded Rectangle 33"/>
          <p:cNvSpPr/>
          <p:nvPr/>
        </p:nvSpPr>
        <p:spPr>
          <a:xfrm>
            <a:off x="1633687" y="5531008"/>
            <a:ext cx="1276519" cy="555653"/>
          </a:xfrm>
          <a:prstGeom prst="round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Simulators</a:t>
            </a:r>
            <a:endParaRPr lang="en-US" dirty="0"/>
          </a:p>
        </p:txBody>
      </p:sp>
      <p:grpSp>
        <p:nvGrpSpPr>
          <p:cNvPr id="3" name="Group 2"/>
          <p:cNvGrpSpPr/>
          <p:nvPr/>
        </p:nvGrpSpPr>
        <p:grpSpPr>
          <a:xfrm>
            <a:off x="4768754" y="1402364"/>
            <a:ext cx="1152579" cy="914400"/>
            <a:chOff x="3842794" y="1428826"/>
            <a:chExt cx="1152579" cy="914400"/>
          </a:xfrm>
        </p:grpSpPr>
        <p:sp>
          <p:nvSpPr>
            <p:cNvPr id="8" name="Plus 7"/>
            <p:cNvSpPr/>
            <p:nvPr/>
          </p:nvSpPr>
          <p:spPr>
            <a:xfrm>
              <a:off x="3868422" y="1428826"/>
              <a:ext cx="1039247" cy="914400"/>
            </a:xfrm>
            <a:prstGeom prst="mathPlus">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3842794" y="1680193"/>
              <a:ext cx="1152579" cy="369332"/>
            </a:xfrm>
            <a:prstGeom prst="rect">
              <a:avLst/>
            </a:prstGeom>
            <a:noFill/>
          </p:spPr>
          <p:txBody>
            <a:bodyPr wrap="square" rtlCol="0">
              <a:spAutoFit/>
            </a:bodyPr>
            <a:lstStyle/>
            <a:p>
              <a:pPr algn="ctr"/>
              <a:r>
                <a:rPr lang="en-US" dirty="0" smtClean="0">
                  <a:solidFill>
                    <a:schemeClr val="bg1">
                      <a:lumMod val="95000"/>
                    </a:schemeClr>
                  </a:solidFill>
                </a:rPr>
                <a:t>SKOPE </a:t>
              </a:r>
            </a:p>
          </p:txBody>
        </p:sp>
      </p:grpSp>
      <p:sp>
        <p:nvSpPr>
          <p:cNvPr id="11" name="Rounded Rectangle 10"/>
          <p:cNvSpPr/>
          <p:nvPr/>
        </p:nvSpPr>
        <p:spPr>
          <a:xfrm>
            <a:off x="2539810" y="317518"/>
            <a:ext cx="5365829" cy="529192"/>
          </a:xfrm>
          <a:prstGeom prst="roundRect">
            <a:avLst/>
          </a:prstGeom>
          <a:solidFill>
            <a:schemeClr val="accent4">
              <a:lumMod val="75000"/>
            </a:schemeClr>
          </a:solidFill>
          <a:ln w="158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Performance projections</a:t>
            </a:r>
            <a:endParaRPr lang="en-US" sz="2400" dirty="0"/>
          </a:p>
        </p:txBody>
      </p:sp>
      <p:cxnSp>
        <p:nvCxnSpPr>
          <p:cNvPr id="53" name="Straight Arrow Connector 52"/>
          <p:cNvCxnSpPr/>
          <p:nvPr/>
        </p:nvCxnSpPr>
        <p:spPr>
          <a:xfrm flipH="1" flipV="1">
            <a:off x="5304253" y="883747"/>
            <a:ext cx="609" cy="626591"/>
          </a:xfrm>
          <a:prstGeom prst="straightConnector1">
            <a:avLst/>
          </a:prstGeom>
          <a:ln w="63500">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2472835" y="1403907"/>
            <a:ext cx="2248796" cy="911314"/>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System models (current or future)</a:t>
            </a:r>
          </a:p>
          <a:p>
            <a:pPr algn="ctr"/>
            <a:endParaRPr lang="en-US" dirty="0"/>
          </a:p>
        </p:txBody>
      </p:sp>
      <p:sp>
        <p:nvSpPr>
          <p:cNvPr id="44" name="Rectangle 43"/>
          <p:cNvSpPr/>
          <p:nvPr/>
        </p:nvSpPr>
        <p:spPr>
          <a:xfrm>
            <a:off x="5874132" y="1403907"/>
            <a:ext cx="2222339" cy="911314"/>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Application behavior models</a:t>
            </a:r>
          </a:p>
          <a:p>
            <a:pPr algn="ctr"/>
            <a:endParaRPr lang="en-US" dirty="0"/>
          </a:p>
        </p:txBody>
      </p:sp>
      <p:sp>
        <p:nvSpPr>
          <p:cNvPr id="37" name="Rectangle 36"/>
          <p:cNvSpPr/>
          <p:nvPr/>
        </p:nvSpPr>
        <p:spPr>
          <a:xfrm>
            <a:off x="64911" y="58465"/>
            <a:ext cx="2038021" cy="2062103"/>
          </a:xfrm>
          <a:prstGeom prst="rect">
            <a:avLst/>
          </a:prstGeom>
        </p:spPr>
        <p:txBody>
          <a:bodyPr wrap="square">
            <a:spAutoFit/>
          </a:bodyPr>
          <a:lstStyle/>
          <a:p>
            <a:r>
              <a:rPr lang="en-US" sz="3200" dirty="0" smtClean="0">
                <a:solidFill>
                  <a:schemeClr val="bg1"/>
                </a:solidFill>
                <a:latin typeface="Helvetica Neue"/>
                <a:cs typeface="Helvetica Neue"/>
              </a:rPr>
              <a:t>Our </a:t>
            </a:r>
          </a:p>
          <a:p>
            <a:r>
              <a:rPr lang="en-US" sz="3200" dirty="0">
                <a:solidFill>
                  <a:schemeClr val="bg1"/>
                </a:solidFill>
                <a:latin typeface="Helvetica Neue"/>
                <a:cs typeface="Helvetica Neue"/>
              </a:rPr>
              <a:t>m</a:t>
            </a:r>
            <a:r>
              <a:rPr lang="en-US" sz="3200" dirty="0" smtClean="0">
                <a:solidFill>
                  <a:schemeClr val="bg1"/>
                </a:solidFill>
                <a:latin typeface="Helvetica Neue"/>
                <a:cs typeface="Helvetica Neue"/>
              </a:rPr>
              <a:t>ulti-modal approach</a:t>
            </a:r>
            <a:endParaRPr lang="en-US" sz="3200" dirty="0">
              <a:solidFill>
                <a:schemeClr val="bg1"/>
              </a:solidFill>
              <a:latin typeface="Helvetica Neue"/>
              <a:cs typeface="Helvetica Neue"/>
            </a:endParaRPr>
          </a:p>
        </p:txBody>
      </p:sp>
    </p:spTree>
    <p:extLst>
      <p:ext uri="{BB962C8B-B14F-4D97-AF65-F5344CB8AC3E}">
        <p14:creationId xmlns:p14="http://schemas.microsoft.com/office/powerpoint/2010/main" val="2055067032"/>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251801" y="4499751"/>
            <a:ext cx="1536817" cy="1718260"/>
          </a:xfrm>
          <a:prstGeom prst="rect">
            <a:avLst/>
          </a:prstGeom>
          <a:solidFill>
            <a:srgbClr val="A6A6A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291021" y="2778259"/>
            <a:ext cx="4222279" cy="1242500"/>
          </a:xfrm>
          <a:prstGeom prst="roundRect">
            <a:avLst/>
          </a:prstGeom>
          <a:solidFill>
            <a:srgbClr val="008000">
              <a:alpha val="7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4"/>
          </p:nvPr>
        </p:nvSpPr>
        <p:spPr/>
        <p:txBody>
          <a:bodyPr/>
          <a:lstStyle/>
          <a:p>
            <a:fld id="{EC7F667F-AF00-6748-9CC4-23BB6FFE60B1}" type="slidenum">
              <a:rPr lang="en-US" smtClean="0"/>
              <a:pPr/>
              <a:t>33</a:t>
            </a:fld>
            <a:endParaRPr lang="en-US"/>
          </a:p>
        </p:txBody>
      </p:sp>
      <p:sp>
        <p:nvSpPr>
          <p:cNvPr id="10" name="Rounded Rectangle 9"/>
          <p:cNvSpPr/>
          <p:nvPr/>
        </p:nvSpPr>
        <p:spPr>
          <a:xfrm>
            <a:off x="6089797" y="2778259"/>
            <a:ext cx="2508529" cy="1235433"/>
          </a:xfrm>
          <a:prstGeom prst="roundRect">
            <a:avLst/>
          </a:prstGeom>
          <a:solidFill>
            <a:srgbClr val="0F53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582041" y="3175156"/>
            <a:ext cx="1263295" cy="740869"/>
          </a:xfrm>
          <a:prstGeom prst="roundRect">
            <a:avLst/>
          </a:prstGeom>
          <a:solidFill>
            <a:srgbClr val="008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Analytical models</a:t>
            </a:r>
            <a:endParaRPr lang="en-US" dirty="0"/>
          </a:p>
        </p:txBody>
      </p:sp>
      <p:sp>
        <p:nvSpPr>
          <p:cNvPr id="13" name="Rounded Rectangle 12"/>
          <p:cNvSpPr/>
          <p:nvPr/>
        </p:nvSpPr>
        <p:spPr>
          <a:xfrm>
            <a:off x="2752295" y="3175156"/>
            <a:ext cx="1428646" cy="740869"/>
          </a:xfrm>
          <a:prstGeom prst="roundRect">
            <a:avLst/>
          </a:prstGeom>
          <a:solidFill>
            <a:srgbClr val="008000"/>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Regression</a:t>
            </a:r>
          </a:p>
          <a:p>
            <a:pPr algn="ctr"/>
            <a:r>
              <a:rPr lang="en-US" dirty="0"/>
              <a:t>m</a:t>
            </a:r>
            <a:r>
              <a:rPr lang="en-US" dirty="0" smtClean="0"/>
              <a:t>odels</a:t>
            </a:r>
            <a:endParaRPr lang="en-US" dirty="0"/>
          </a:p>
        </p:txBody>
      </p:sp>
      <p:sp>
        <p:nvSpPr>
          <p:cNvPr id="17" name="TextBox 16"/>
          <p:cNvSpPr txBox="1"/>
          <p:nvPr/>
        </p:nvSpPr>
        <p:spPr>
          <a:xfrm>
            <a:off x="1469160" y="2751804"/>
            <a:ext cx="2129740" cy="369332"/>
          </a:xfrm>
          <a:prstGeom prst="rect">
            <a:avLst/>
          </a:prstGeom>
          <a:noFill/>
        </p:spPr>
        <p:txBody>
          <a:bodyPr wrap="square" rtlCol="0">
            <a:spAutoFit/>
          </a:bodyPr>
          <a:lstStyle/>
          <a:p>
            <a:r>
              <a:rPr lang="en-US" dirty="0" smtClean="0">
                <a:solidFill>
                  <a:schemeClr val="bg1">
                    <a:lumMod val="95000"/>
                  </a:schemeClr>
                </a:solidFill>
              </a:rPr>
              <a:t>Model composition</a:t>
            </a:r>
            <a:endParaRPr lang="en-US" dirty="0">
              <a:solidFill>
                <a:schemeClr val="bg1">
                  <a:lumMod val="95000"/>
                </a:schemeClr>
              </a:solidFill>
            </a:endParaRPr>
          </a:p>
        </p:txBody>
      </p:sp>
      <p:sp>
        <p:nvSpPr>
          <p:cNvPr id="19" name="Rectangle 18"/>
          <p:cNvSpPr/>
          <p:nvPr/>
        </p:nvSpPr>
        <p:spPr>
          <a:xfrm>
            <a:off x="132282" y="4499751"/>
            <a:ext cx="2896977" cy="1718260"/>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globus-transfers.20140912.notutorial-all-transfers-100.pdf"/>
          <p:cNvPicPr>
            <a:picLocks noChangeAspect="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rcRect l="49959" t="8695" r="8053" b="47636"/>
          <a:stretch/>
        </p:blipFill>
        <p:spPr>
          <a:xfrm>
            <a:off x="3352531" y="4896301"/>
            <a:ext cx="1300915" cy="1202639"/>
          </a:xfrm>
          <a:prstGeom prst="rect">
            <a:avLst/>
          </a:prstGeom>
        </p:spPr>
      </p:pic>
      <p:sp>
        <p:nvSpPr>
          <p:cNvPr id="28" name="TextBox 27"/>
          <p:cNvSpPr txBox="1"/>
          <p:nvPr/>
        </p:nvSpPr>
        <p:spPr>
          <a:xfrm>
            <a:off x="903381" y="4479648"/>
            <a:ext cx="1434156" cy="369332"/>
          </a:xfrm>
          <a:prstGeom prst="rect">
            <a:avLst/>
          </a:prstGeom>
          <a:noFill/>
        </p:spPr>
        <p:txBody>
          <a:bodyPr wrap="square" rtlCol="0">
            <a:spAutoFit/>
          </a:bodyPr>
          <a:lstStyle/>
          <a:p>
            <a:r>
              <a:rPr lang="en-US" dirty="0" smtClean="0"/>
              <a:t>Experiments</a:t>
            </a:r>
            <a:endParaRPr lang="en-US" dirty="0"/>
          </a:p>
        </p:txBody>
      </p:sp>
      <p:sp>
        <p:nvSpPr>
          <p:cNvPr id="32" name="TextBox 31"/>
          <p:cNvSpPr txBox="1"/>
          <p:nvPr/>
        </p:nvSpPr>
        <p:spPr>
          <a:xfrm>
            <a:off x="3265029" y="4462480"/>
            <a:ext cx="1755774" cy="369332"/>
          </a:xfrm>
          <a:prstGeom prst="rect">
            <a:avLst/>
          </a:prstGeom>
          <a:noFill/>
        </p:spPr>
        <p:txBody>
          <a:bodyPr wrap="square" rtlCol="0">
            <a:spAutoFit/>
          </a:bodyPr>
          <a:lstStyle/>
          <a:p>
            <a:r>
              <a:rPr lang="en-US" dirty="0" smtClean="0"/>
              <a:t>Historical logs</a:t>
            </a:r>
            <a:endParaRPr lang="en-US" dirty="0"/>
          </a:p>
        </p:txBody>
      </p:sp>
      <p:cxnSp>
        <p:nvCxnSpPr>
          <p:cNvPr id="36" name="Straight Arrow Connector 35"/>
          <p:cNvCxnSpPr/>
          <p:nvPr/>
        </p:nvCxnSpPr>
        <p:spPr>
          <a:xfrm flipV="1">
            <a:off x="1633688" y="4026556"/>
            <a:ext cx="0" cy="457200"/>
          </a:xfrm>
          <a:prstGeom prst="straightConnector1">
            <a:avLst/>
          </a:prstGeom>
          <a:ln w="63500">
            <a:solidFill>
              <a:schemeClr val="accent3">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3883991" y="4026556"/>
            <a:ext cx="0" cy="457200"/>
          </a:xfrm>
          <a:prstGeom prst="straightConnector1">
            <a:avLst/>
          </a:prstGeom>
          <a:ln w="63500">
            <a:solidFill>
              <a:schemeClr val="accent3">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flipV="1">
            <a:off x="3598900" y="2321064"/>
            <a:ext cx="0" cy="457200"/>
          </a:xfrm>
          <a:prstGeom prst="straightConnector1">
            <a:avLst/>
          </a:prstGeom>
          <a:ln w="63500">
            <a:solidFill>
              <a:schemeClr val="accent1">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7079501" y="2313677"/>
            <a:ext cx="0" cy="457200"/>
          </a:xfrm>
          <a:prstGeom prst="straightConnector1">
            <a:avLst/>
          </a:prstGeom>
          <a:ln w="63500">
            <a:solidFill>
              <a:schemeClr val="accent1">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473414" y="2751804"/>
            <a:ext cx="1754522" cy="369332"/>
          </a:xfrm>
          <a:prstGeom prst="rect">
            <a:avLst/>
          </a:prstGeom>
          <a:noFill/>
        </p:spPr>
        <p:txBody>
          <a:bodyPr wrap="square" rtlCol="0">
            <a:spAutoFit/>
          </a:bodyPr>
          <a:lstStyle/>
          <a:p>
            <a:pPr algn="ctr"/>
            <a:r>
              <a:rPr lang="en-US" dirty="0" smtClean="0">
                <a:solidFill>
                  <a:schemeClr val="bg1">
                    <a:lumMod val="95000"/>
                  </a:schemeClr>
                </a:solidFill>
              </a:rPr>
              <a:t>Code skeletons</a:t>
            </a:r>
            <a:endParaRPr lang="en-US" dirty="0">
              <a:solidFill>
                <a:schemeClr val="bg1">
                  <a:lumMod val="95000"/>
                </a:schemeClr>
              </a:solidFill>
            </a:endParaRPr>
          </a:p>
        </p:txBody>
      </p:sp>
      <p:sp>
        <p:nvSpPr>
          <p:cNvPr id="43" name="Rounded Rectangle 42"/>
          <p:cNvSpPr/>
          <p:nvPr/>
        </p:nvSpPr>
        <p:spPr>
          <a:xfrm>
            <a:off x="6712414" y="3175156"/>
            <a:ext cx="1263295" cy="740869"/>
          </a:xfrm>
          <a:prstGeom prst="roundRect">
            <a:avLst/>
          </a:prstGeom>
          <a:solidFill>
            <a:srgbClr val="008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SKOPE language</a:t>
            </a:r>
            <a:endParaRPr lang="en-US" dirty="0"/>
          </a:p>
        </p:txBody>
      </p:sp>
      <p:sp>
        <p:nvSpPr>
          <p:cNvPr id="47" name="Rounded Rectangle 46"/>
          <p:cNvSpPr/>
          <p:nvPr/>
        </p:nvSpPr>
        <p:spPr>
          <a:xfrm>
            <a:off x="5997201" y="4499751"/>
            <a:ext cx="1397360" cy="787431"/>
          </a:xfrm>
          <a:prstGeom prst="roundRect">
            <a:avLst/>
          </a:prstGeom>
          <a:solidFill>
            <a:srgbClr val="A6A6A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Workload parameters</a:t>
            </a:r>
            <a:endParaRPr lang="en-US" dirty="0">
              <a:solidFill>
                <a:srgbClr val="000000"/>
              </a:solidFill>
            </a:endParaRPr>
          </a:p>
        </p:txBody>
      </p:sp>
      <p:sp>
        <p:nvSpPr>
          <p:cNvPr id="48" name="Rounded Rectangle 47"/>
          <p:cNvSpPr/>
          <p:nvPr/>
        </p:nvSpPr>
        <p:spPr>
          <a:xfrm>
            <a:off x="7574940" y="4499751"/>
            <a:ext cx="1248270" cy="787431"/>
          </a:xfrm>
          <a:prstGeom prst="roundRect">
            <a:avLst/>
          </a:prstGeom>
          <a:solidFill>
            <a:srgbClr val="A6A6A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Source</a:t>
            </a:r>
            <a:br>
              <a:rPr lang="en-US" dirty="0" smtClean="0">
                <a:solidFill>
                  <a:srgbClr val="000000"/>
                </a:solidFill>
              </a:rPr>
            </a:br>
            <a:r>
              <a:rPr lang="en-US" dirty="0" smtClean="0">
                <a:solidFill>
                  <a:srgbClr val="000000"/>
                </a:solidFill>
              </a:rPr>
              <a:t> code</a:t>
            </a:r>
            <a:endParaRPr lang="en-US" dirty="0">
              <a:solidFill>
                <a:srgbClr val="000000"/>
              </a:solidFill>
            </a:endParaRPr>
          </a:p>
        </p:txBody>
      </p:sp>
      <p:cxnSp>
        <p:nvCxnSpPr>
          <p:cNvPr id="49" name="Straight Arrow Connector 48"/>
          <p:cNvCxnSpPr/>
          <p:nvPr/>
        </p:nvCxnSpPr>
        <p:spPr>
          <a:xfrm flipV="1">
            <a:off x="6689883" y="4026556"/>
            <a:ext cx="0" cy="457200"/>
          </a:xfrm>
          <a:prstGeom prst="straightConnector1">
            <a:avLst/>
          </a:prstGeom>
          <a:ln w="63500">
            <a:solidFill>
              <a:schemeClr val="accent3">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8191565" y="4026556"/>
            <a:ext cx="0" cy="457200"/>
          </a:xfrm>
          <a:prstGeom prst="straightConnector1">
            <a:avLst/>
          </a:prstGeom>
          <a:ln w="63500">
            <a:solidFill>
              <a:schemeClr val="accent3">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4768754" y="1402364"/>
            <a:ext cx="1152579" cy="914400"/>
            <a:chOff x="3842794" y="1428826"/>
            <a:chExt cx="1152579" cy="914400"/>
          </a:xfrm>
        </p:grpSpPr>
        <p:sp>
          <p:nvSpPr>
            <p:cNvPr id="8" name="Plus 7"/>
            <p:cNvSpPr/>
            <p:nvPr/>
          </p:nvSpPr>
          <p:spPr>
            <a:xfrm>
              <a:off x="3868422" y="1428826"/>
              <a:ext cx="1039247" cy="914400"/>
            </a:xfrm>
            <a:prstGeom prst="mathPlus">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3842794" y="1680193"/>
              <a:ext cx="1152579" cy="369332"/>
            </a:xfrm>
            <a:prstGeom prst="rect">
              <a:avLst/>
            </a:prstGeom>
            <a:noFill/>
          </p:spPr>
          <p:txBody>
            <a:bodyPr wrap="square" rtlCol="0">
              <a:spAutoFit/>
            </a:bodyPr>
            <a:lstStyle/>
            <a:p>
              <a:pPr algn="ctr"/>
              <a:r>
                <a:rPr lang="en-US" dirty="0" smtClean="0">
                  <a:solidFill>
                    <a:schemeClr val="bg1">
                      <a:lumMod val="95000"/>
                    </a:schemeClr>
                  </a:solidFill>
                </a:rPr>
                <a:t>SKOPE </a:t>
              </a:r>
            </a:p>
          </p:txBody>
        </p:sp>
      </p:grpSp>
      <p:sp>
        <p:nvSpPr>
          <p:cNvPr id="11" name="Rounded Rectangle 10"/>
          <p:cNvSpPr/>
          <p:nvPr/>
        </p:nvSpPr>
        <p:spPr>
          <a:xfrm>
            <a:off x="2539810" y="317518"/>
            <a:ext cx="5365829" cy="529192"/>
          </a:xfrm>
          <a:prstGeom prst="roundRect">
            <a:avLst/>
          </a:prstGeom>
          <a:solidFill>
            <a:schemeClr val="accent4">
              <a:lumMod val="75000"/>
            </a:schemeClr>
          </a:solidFill>
          <a:ln w="158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FF0000"/>
                </a:solidFill>
              </a:rPr>
              <a:t>File transfer </a:t>
            </a:r>
            <a:r>
              <a:rPr lang="en-US" sz="2400" dirty="0" smtClean="0"/>
              <a:t>performance projections</a:t>
            </a:r>
            <a:endParaRPr lang="en-US" sz="2400" dirty="0"/>
          </a:p>
        </p:txBody>
      </p:sp>
      <p:cxnSp>
        <p:nvCxnSpPr>
          <p:cNvPr id="53" name="Straight Arrow Connector 52"/>
          <p:cNvCxnSpPr/>
          <p:nvPr/>
        </p:nvCxnSpPr>
        <p:spPr>
          <a:xfrm flipH="1" flipV="1">
            <a:off x="5304253" y="883747"/>
            <a:ext cx="609" cy="626591"/>
          </a:xfrm>
          <a:prstGeom prst="straightConnector1">
            <a:avLst/>
          </a:prstGeom>
          <a:ln w="63500">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2472835" y="1403907"/>
            <a:ext cx="2248796" cy="911314"/>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System models</a:t>
            </a:r>
          </a:p>
          <a:p>
            <a:pPr algn="ctr"/>
            <a:endParaRPr lang="en-US" dirty="0"/>
          </a:p>
          <a:p>
            <a:pPr algn="ctr"/>
            <a:endParaRPr lang="en-US" dirty="0"/>
          </a:p>
        </p:txBody>
      </p:sp>
      <p:sp>
        <p:nvSpPr>
          <p:cNvPr id="44" name="Rectangle 43"/>
          <p:cNvSpPr/>
          <p:nvPr/>
        </p:nvSpPr>
        <p:spPr>
          <a:xfrm>
            <a:off x="5874132" y="1403907"/>
            <a:ext cx="2222339" cy="911314"/>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Application behavior models</a:t>
            </a:r>
          </a:p>
          <a:p>
            <a:pPr algn="ctr"/>
            <a:endParaRPr lang="en-US" dirty="0"/>
          </a:p>
        </p:txBody>
      </p:sp>
      <p:sp>
        <p:nvSpPr>
          <p:cNvPr id="37" name="Rounded Rectangle 36"/>
          <p:cNvSpPr/>
          <p:nvPr/>
        </p:nvSpPr>
        <p:spPr>
          <a:xfrm>
            <a:off x="2672927" y="1855979"/>
            <a:ext cx="1861738" cy="361555"/>
          </a:xfrm>
          <a:prstGeom prst="round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0000"/>
                </a:solidFill>
              </a:rPr>
              <a:t>Storage, TCP, WAN </a:t>
            </a:r>
            <a:endParaRPr lang="en-US" sz="1600" dirty="0">
              <a:solidFill>
                <a:srgbClr val="FF0000"/>
              </a:solidFill>
            </a:endParaRPr>
          </a:p>
        </p:txBody>
      </p:sp>
      <p:sp>
        <p:nvSpPr>
          <p:cNvPr id="45" name="Rounded Rectangle 44"/>
          <p:cNvSpPr/>
          <p:nvPr/>
        </p:nvSpPr>
        <p:spPr>
          <a:xfrm>
            <a:off x="412822" y="4881502"/>
            <a:ext cx="1269909" cy="457200"/>
          </a:xfrm>
          <a:prstGeom prst="round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FF0000"/>
                </a:solidFill>
              </a:rPr>
              <a:t>iperf</a:t>
            </a:r>
            <a:endParaRPr lang="en-US" dirty="0">
              <a:solidFill>
                <a:srgbClr val="FF0000"/>
              </a:solidFill>
            </a:endParaRPr>
          </a:p>
        </p:txBody>
      </p:sp>
      <p:sp>
        <p:nvSpPr>
          <p:cNvPr id="46" name="Rounded Rectangle 45"/>
          <p:cNvSpPr/>
          <p:nvPr/>
        </p:nvSpPr>
        <p:spPr>
          <a:xfrm>
            <a:off x="1878399" y="5558976"/>
            <a:ext cx="975029" cy="457200"/>
          </a:xfrm>
          <a:prstGeom prst="round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XDD</a:t>
            </a:r>
            <a:endParaRPr lang="en-US" dirty="0">
              <a:solidFill>
                <a:srgbClr val="FF0000"/>
              </a:solidFill>
            </a:endParaRPr>
          </a:p>
        </p:txBody>
      </p:sp>
      <p:sp>
        <p:nvSpPr>
          <p:cNvPr id="51" name="Rounded Rectangle 50"/>
          <p:cNvSpPr/>
          <p:nvPr/>
        </p:nvSpPr>
        <p:spPr>
          <a:xfrm>
            <a:off x="407038" y="5558976"/>
            <a:ext cx="1275693" cy="457200"/>
          </a:xfrm>
          <a:prstGeom prst="round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Emulators</a:t>
            </a:r>
            <a:endParaRPr lang="en-US" dirty="0">
              <a:solidFill>
                <a:srgbClr val="FF0000"/>
              </a:solidFill>
            </a:endParaRPr>
          </a:p>
        </p:txBody>
      </p:sp>
      <p:sp>
        <p:nvSpPr>
          <p:cNvPr id="52" name="Rounded Rectangle 51"/>
          <p:cNvSpPr/>
          <p:nvPr/>
        </p:nvSpPr>
        <p:spPr>
          <a:xfrm>
            <a:off x="1878400" y="4881502"/>
            <a:ext cx="975028" cy="457200"/>
          </a:xfrm>
          <a:prstGeom prst="round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FF0000"/>
                </a:solidFill>
              </a:rPr>
              <a:t>G</a:t>
            </a:r>
            <a:r>
              <a:rPr lang="en-US" dirty="0" err="1" smtClean="0">
                <a:solidFill>
                  <a:srgbClr val="FF0000"/>
                </a:solidFill>
              </a:rPr>
              <a:t>ridFTP</a:t>
            </a:r>
            <a:endParaRPr lang="en-US" dirty="0">
              <a:solidFill>
                <a:srgbClr val="FF0000"/>
              </a:solidFill>
            </a:endParaRPr>
          </a:p>
        </p:txBody>
      </p:sp>
      <p:sp>
        <p:nvSpPr>
          <p:cNvPr id="55" name="Rectangle 54"/>
          <p:cNvSpPr/>
          <p:nvPr/>
        </p:nvSpPr>
        <p:spPr>
          <a:xfrm>
            <a:off x="64911" y="58465"/>
            <a:ext cx="2407923" cy="1569660"/>
          </a:xfrm>
          <a:prstGeom prst="rect">
            <a:avLst/>
          </a:prstGeom>
        </p:spPr>
        <p:txBody>
          <a:bodyPr wrap="square">
            <a:spAutoFit/>
          </a:bodyPr>
          <a:lstStyle/>
          <a:p>
            <a:r>
              <a:rPr lang="en-US" sz="3200" dirty="0" smtClean="0">
                <a:solidFill>
                  <a:schemeClr val="bg1"/>
                </a:solidFill>
                <a:latin typeface="Helvetica Neue"/>
                <a:cs typeface="Helvetica Neue"/>
              </a:rPr>
              <a:t>Application to file transfer</a:t>
            </a:r>
            <a:endParaRPr lang="en-US" sz="3200" dirty="0">
              <a:solidFill>
                <a:schemeClr val="bg1"/>
              </a:solidFill>
              <a:latin typeface="Helvetica Neue"/>
              <a:cs typeface="Helvetica Neue"/>
            </a:endParaRPr>
          </a:p>
        </p:txBody>
      </p:sp>
    </p:spTree>
    <p:extLst>
      <p:ext uri="{BB962C8B-B14F-4D97-AF65-F5344CB8AC3E}">
        <p14:creationId xmlns:p14="http://schemas.microsoft.com/office/powerpoint/2010/main" val="165055394"/>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251801" y="4499751"/>
            <a:ext cx="1536817" cy="1718260"/>
          </a:xfrm>
          <a:prstGeom prst="rect">
            <a:avLst/>
          </a:prstGeom>
          <a:solidFill>
            <a:srgbClr val="A6A6A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291021" y="2778259"/>
            <a:ext cx="4222279" cy="1242500"/>
          </a:xfrm>
          <a:prstGeom prst="roundRect">
            <a:avLst/>
          </a:prstGeom>
          <a:solidFill>
            <a:srgbClr val="008000">
              <a:alpha val="7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4"/>
          </p:nvPr>
        </p:nvSpPr>
        <p:spPr/>
        <p:txBody>
          <a:bodyPr/>
          <a:lstStyle/>
          <a:p>
            <a:fld id="{EC7F667F-AF00-6748-9CC4-23BB6FFE60B1}" type="slidenum">
              <a:rPr lang="en-US" smtClean="0"/>
              <a:pPr/>
              <a:t>34</a:t>
            </a:fld>
            <a:endParaRPr lang="en-US"/>
          </a:p>
        </p:txBody>
      </p:sp>
      <p:sp>
        <p:nvSpPr>
          <p:cNvPr id="10" name="Rounded Rectangle 9"/>
          <p:cNvSpPr/>
          <p:nvPr/>
        </p:nvSpPr>
        <p:spPr>
          <a:xfrm>
            <a:off x="6089797" y="2778259"/>
            <a:ext cx="2508529" cy="1235433"/>
          </a:xfrm>
          <a:prstGeom prst="roundRect">
            <a:avLst/>
          </a:prstGeom>
          <a:solidFill>
            <a:srgbClr val="0F530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a:xfrm>
            <a:off x="582041" y="3175156"/>
            <a:ext cx="1263295" cy="740869"/>
          </a:xfrm>
          <a:prstGeom prst="roundRect">
            <a:avLst/>
          </a:prstGeom>
          <a:solidFill>
            <a:srgbClr val="008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Analytical models</a:t>
            </a:r>
            <a:endParaRPr lang="en-US" dirty="0"/>
          </a:p>
        </p:txBody>
      </p:sp>
      <p:sp>
        <p:nvSpPr>
          <p:cNvPr id="13" name="Rounded Rectangle 12"/>
          <p:cNvSpPr/>
          <p:nvPr/>
        </p:nvSpPr>
        <p:spPr>
          <a:xfrm>
            <a:off x="2752295" y="3175156"/>
            <a:ext cx="1428646" cy="740869"/>
          </a:xfrm>
          <a:prstGeom prst="roundRect">
            <a:avLst/>
          </a:prstGeom>
          <a:solidFill>
            <a:srgbClr val="008000"/>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Regression</a:t>
            </a:r>
          </a:p>
          <a:p>
            <a:pPr algn="ctr"/>
            <a:r>
              <a:rPr lang="en-US" dirty="0"/>
              <a:t>m</a:t>
            </a:r>
            <a:r>
              <a:rPr lang="en-US" dirty="0" smtClean="0"/>
              <a:t>odels</a:t>
            </a:r>
            <a:endParaRPr lang="en-US" dirty="0"/>
          </a:p>
        </p:txBody>
      </p:sp>
      <p:sp>
        <p:nvSpPr>
          <p:cNvPr id="17" name="TextBox 16"/>
          <p:cNvSpPr txBox="1"/>
          <p:nvPr/>
        </p:nvSpPr>
        <p:spPr>
          <a:xfrm>
            <a:off x="1469160" y="2751804"/>
            <a:ext cx="2129740" cy="369332"/>
          </a:xfrm>
          <a:prstGeom prst="rect">
            <a:avLst/>
          </a:prstGeom>
          <a:noFill/>
        </p:spPr>
        <p:txBody>
          <a:bodyPr wrap="square" rtlCol="0">
            <a:spAutoFit/>
          </a:bodyPr>
          <a:lstStyle/>
          <a:p>
            <a:r>
              <a:rPr lang="en-US" dirty="0" smtClean="0">
                <a:solidFill>
                  <a:schemeClr val="bg1">
                    <a:lumMod val="95000"/>
                  </a:schemeClr>
                </a:solidFill>
              </a:rPr>
              <a:t>Model composition</a:t>
            </a:r>
            <a:endParaRPr lang="en-US" dirty="0">
              <a:solidFill>
                <a:schemeClr val="bg1">
                  <a:lumMod val="95000"/>
                </a:schemeClr>
              </a:solidFill>
            </a:endParaRPr>
          </a:p>
        </p:txBody>
      </p:sp>
      <p:sp>
        <p:nvSpPr>
          <p:cNvPr id="19" name="Rectangle 18"/>
          <p:cNvSpPr/>
          <p:nvPr/>
        </p:nvSpPr>
        <p:spPr>
          <a:xfrm>
            <a:off x="132282" y="4499751"/>
            <a:ext cx="2896977" cy="1718260"/>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903381" y="4479648"/>
            <a:ext cx="1434156" cy="369332"/>
          </a:xfrm>
          <a:prstGeom prst="rect">
            <a:avLst/>
          </a:prstGeom>
          <a:noFill/>
        </p:spPr>
        <p:txBody>
          <a:bodyPr wrap="square" rtlCol="0">
            <a:spAutoFit/>
          </a:bodyPr>
          <a:lstStyle/>
          <a:p>
            <a:r>
              <a:rPr lang="en-US" dirty="0" smtClean="0"/>
              <a:t>Experiments</a:t>
            </a:r>
            <a:endParaRPr lang="en-US" dirty="0"/>
          </a:p>
        </p:txBody>
      </p:sp>
      <p:sp>
        <p:nvSpPr>
          <p:cNvPr id="32" name="TextBox 31"/>
          <p:cNvSpPr txBox="1"/>
          <p:nvPr/>
        </p:nvSpPr>
        <p:spPr>
          <a:xfrm>
            <a:off x="3265029" y="4462480"/>
            <a:ext cx="1755774" cy="369332"/>
          </a:xfrm>
          <a:prstGeom prst="rect">
            <a:avLst/>
          </a:prstGeom>
          <a:noFill/>
        </p:spPr>
        <p:txBody>
          <a:bodyPr wrap="square" rtlCol="0">
            <a:spAutoFit/>
          </a:bodyPr>
          <a:lstStyle/>
          <a:p>
            <a:r>
              <a:rPr lang="en-US" dirty="0" smtClean="0"/>
              <a:t>Historical logs</a:t>
            </a:r>
            <a:endParaRPr lang="en-US" dirty="0"/>
          </a:p>
        </p:txBody>
      </p:sp>
      <p:cxnSp>
        <p:nvCxnSpPr>
          <p:cNvPr id="36" name="Straight Arrow Connector 35"/>
          <p:cNvCxnSpPr/>
          <p:nvPr/>
        </p:nvCxnSpPr>
        <p:spPr>
          <a:xfrm flipV="1">
            <a:off x="1633688" y="4026556"/>
            <a:ext cx="0" cy="457200"/>
          </a:xfrm>
          <a:prstGeom prst="straightConnector1">
            <a:avLst/>
          </a:prstGeom>
          <a:ln w="63500">
            <a:solidFill>
              <a:schemeClr val="accent3">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3883991" y="4026556"/>
            <a:ext cx="0" cy="457200"/>
          </a:xfrm>
          <a:prstGeom prst="straightConnector1">
            <a:avLst/>
          </a:prstGeom>
          <a:ln w="63500">
            <a:solidFill>
              <a:schemeClr val="accent3">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flipV="1">
            <a:off x="3598900" y="2321064"/>
            <a:ext cx="0" cy="457200"/>
          </a:xfrm>
          <a:prstGeom prst="straightConnector1">
            <a:avLst/>
          </a:prstGeom>
          <a:ln w="63500">
            <a:solidFill>
              <a:schemeClr val="accent1">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7079501" y="2313677"/>
            <a:ext cx="0" cy="457200"/>
          </a:xfrm>
          <a:prstGeom prst="straightConnector1">
            <a:avLst/>
          </a:prstGeom>
          <a:ln w="63500">
            <a:solidFill>
              <a:schemeClr val="accent1">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473414" y="2751804"/>
            <a:ext cx="1754522" cy="369332"/>
          </a:xfrm>
          <a:prstGeom prst="rect">
            <a:avLst/>
          </a:prstGeom>
          <a:noFill/>
        </p:spPr>
        <p:txBody>
          <a:bodyPr wrap="square" rtlCol="0">
            <a:spAutoFit/>
          </a:bodyPr>
          <a:lstStyle/>
          <a:p>
            <a:pPr algn="ctr"/>
            <a:r>
              <a:rPr lang="en-US" dirty="0" smtClean="0">
                <a:solidFill>
                  <a:schemeClr val="bg1">
                    <a:lumMod val="95000"/>
                  </a:schemeClr>
                </a:solidFill>
              </a:rPr>
              <a:t>Code skeletons</a:t>
            </a:r>
            <a:endParaRPr lang="en-US" dirty="0">
              <a:solidFill>
                <a:schemeClr val="bg1">
                  <a:lumMod val="95000"/>
                </a:schemeClr>
              </a:solidFill>
            </a:endParaRPr>
          </a:p>
        </p:txBody>
      </p:sp>
      <p:sp>
        <p:nvSpPr>
          <p:cNvPr id="43" name="Rounded Rectangle 42"/>
          <p:cNvSpPr/>
          <p:nvPr/>
        </p:nvSpPr>
        <p:spPr>
          <a:xfrm>
            <a:off x="6712414" y="3175156"/>
            <a:ext cx="1263295" cy="740869"/>
          </a:xfrm>
          <a:prstGeom prst="roundRect">
            <a:avLst/>
          </a:prstGeom>
          <a:solidFill>
            <a:srgbClr val="008000"/>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SKOPE language</a:t>
            </a:r>
            <a:endParaRPr lang="en-US" dirty="0"/>
          </a:p>
        </p:txBody>
      </p:sp>
      <p:sp>
        <p:nvSpPr>
          <p:cNvPr id="47" name="Rounded Rectangle 46"/>
          <p:cNvSpPr/>
          <p:nvPr/>
        </p:nvSpPr>
        <p:spPr>
          <a:xfrm>
            <a:off x="5997201" y="4499751"/>
            <a:ext cx="1397360" cy="787431"/>
          </a:xfrm>
          <a:prstGeom prst="roundRect">
            <a:avLst/>
          </a:prstGeom>
          <a:solidFill>
            <a:srgbClr val="A6A6A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Workload parameters</a:t>
            </a:r>
            <a:endParaRPr lang="en-US" dirty="0">
              <a:solidFill>
                <a:srgbClr val="000000"/>
              </a:solidFill>
            </a:endParaRPr>
          </a:p>
        </p:txBody>
      </p:sp>
      <p:sp>
        <p:nvSpPr>
          <p:cNvPr id="48" name="Rounded Rectangle 47"/>
          <p:cNvSpPr/>
          <p:nvPr/>
        </p:nvSpPr>
        <p:spPr>
          <a:xfrm>
            <a:off x="7574940" y="4499751"/>
            <a:ext cx="1248270" cy="787431"/>
          </a:xfrm>
          <a:prstGeom prst="roundRect">
            <a:avLst/>
          </a:prstGeom>
          <a:solidFill>
            <a:srgbClr val="A6A6A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Source</a:t>
            </a:r>
            <a:br>
              <a:rPr lang="en-US" dirty="0" smtClean="0">
                <a:solidFill>
                  <a:srgbClr val="000000"/>
                </a:solidFill>
              </a:rPr>
            </a:br>
            <a:r>
              <a:rPr lang="en-US" dirty="0" smtClean="0">
                <a:solidFill>
                  <a:srgbClr val="000000"/>
                </a:solidFill>
              </a:rPr>
              <a:t> code</a:t>
            </a:r>
            <a:endParaRPr lang="en-US" dirty="0">
              <a:solidFill>
                <a:srgbClr val="000000"/>
              </a:solidFill>
            </a:endParaRPr>
          </a:p>
        </p:txBody>
      </p:sp>
      <p:cxnSp>
        <p:nvCxnSpPr>
          <p:cNvPr id="49" name="Straight Arrow Connector 48"/>
          <p:cNvCxnSpPr/>
          <p:nvPr/>
        </p:nvCxnSpPr>
        <p:spPr>
          <a:xfrm flipV="1">
            <a:off x="6689883" y="4026556"/>
            <a:ext cx="0" cy="457200"/>
          </a:xfrm>
          <a:prstGeom prst="straightConnector1">
            <a:avLst/>
          </a:prstGeom>
          <a:ln w="63500">
            <a:solidFill>
              <a:schemeClr val="accent3">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8191565" y="4026556"/>
            <a:ext cx="0" cy="457200"/>
          </a:xfrm>
          <a:prstGeom prst="straightConnector1">
            <a:avLst/>
          </a:prstGeom>
          <a:ln w="63500">
            <a:solidFill>
              <a:schemeClr val="accent3">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4768754" y="1402364"/>
            <a:ext cx="1152579" cy="914400"/>
            <a:chOff x="3842794" y="1428826"/>
            <a:chExt cx="1152579" cy="914400"/>
          </a:xfrm>
        </p:grpSpPr>
        <p:sp>
          <p:nvSpPr>
            <p:cNvPr id="8" name="Plus 7"/>
            <p:cNvSpPr/>
            <p:nvPr/>
          </p:nvSpPr>
          <p:spPr>
            <a:xfrm>
              <a:off x="3868422" y="1428826"/>
              <a:ext cx="1039247" cy="914400"/>
            </a:xfrm>
            <a:prstGeom prst="mathPlus">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3842794" y="1680193"/>
              <a:ext cx="1152579" cy="369332"/>
            </a:xfrm>
            <a:prstGeom prst="rect">
              <a:avLst/>
            </a:prstGeom>
            <a:noFill/>
          </p:spPr>
          <p:txBody>
            <a:bodyPr wrap="square" rtlCol="0">
              <a:spAutoFit/>
            </a:bodyPr>
            <a:lstStyle/>
            <a:p>
              <a:pPr algn="ctr"/>
              <a:r>
                <a:rPr lang="en-US" dirty="0" smtClean="0">
                  <a:solidFill>
                    <a:schemeClr val="bg1">
                      <a:lumMod val="95000"/>
                    </a:schemeClr>
                  </a:solidFill>
                </a:rPr>
                <a:t>SKOPE </a:t>
              </a:r>
            </a:p>
          </p:txBody>
        </p:sp>
      </p:grpSp>
      <p:sp>
        <p:nvSpPr>
          <p:cNvPr id="11" name="Rounded Rectangle 10"/>
          <p:cNvSpPr/>
          <p:nvPr/>
        </p:nvSpPr>
        <p:spPr>
          <a:xfrm>
            <a:off x="2539810" y="317518"/>
            <a:ext cx="5365829" cy="529192"/>
          </a:xfrm>
          <a:prstGeom prst="roundRect">
            <a:avLst/>
          </a:prstGeom>
          <a:solidFill>
            <a:schemeClr val="accent4">
              <a:lumMod val="75000"/>
            </a:schemeClr>
          </a:solidFill>
          <a:ln w="158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FF0000"/>
                </a:solidFill>
              </a:rPr>
              <a:t>Exascale simulation </a:t>
            </a:r>
            <a:r>
              <a:rPr lang="en-US" sz="2400" dirty="0" err="1" smtClean="0"/>
              <a:t>perf</a:t>
            </a:r>
            <a:r>
              <a:rPr lang="en-US" sz="2400" dirty="0" smtClean="0"/>
              <a:t>. projections</a:t>
            </a:r>
            <a:endParaRPr lang="en-US" sz="2400" dirty="0"/>
          </a:p>
        </p:txBody>
      </p:sp>
      <p:cxnSp>
        <p:nvCxnSpPr>
          <p:cNvPr id="53" name="Straight Arrow Connector 52"/>
          <p:cNvCxnSpPr/>
          <p:nvPr/>
        </p:nvCxnSpPr>
        <p:spPr>
          <a:xfrm flipH="1" flipV="1">
            <a:off x="5304253" y="883747"/>
            <a:ext cx="609" cy="626591"/>
          </a:xfrm>
          <a:prstGeom prst="straightConnector1">
            <a:avLst/>
          </a:prstGeom>
          <a:ln w="63500">
            <a:solidFill>
              <a:schemeClr val="accent4">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2472835" y="1403907"/>
            <a:ext cx="2248796" cy="911314"/>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System models</a:t>
            </a:r>
          </a:p>
          <a:p>
            <a:pPr algn="ctr"/>
            <a:endParaRPr lang="en-US" dirty="0"/>
          </a:p>
          <a:p>
            <a:pPr algn="ctr"/>
            <a:endParaRPr lang="en-US" dirty="0"/>
          </a:p>
        </p:txBody>
      </p:sp>
      <p:sp>
        <p:nvSpPr>
          <p:cNvPr id="44" name="Rectangle 43"/>
          <p:cNvSpPr/>
          <p:nvPr/>
        </p:nvSpPr>
        <p:spPr>
          <a:xfrm>
            <a:off x="5874132" y="1403907"/>
            <a:ext cx="2222339" cy="911314"/>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Application behavior models</a:t>
            </a:r>
          </a:p>
          <a:p>
            <a:pPr algn="ctr"/>
            <a:endParaRPr lang="en-US" dirty="0"/>
          </a:p>
        </p:txBody>
      </p:sp>
      <p:sp>
        <p:nvSpPr>
          <p:cNvPr id="37" name="Rounded Rectangle 36"/>
          <p:cNvSpPr/>
          <p:nvPr/>
        </p:nvSpPr>
        <p:spPr>
          <a:xfrm>
            <a:off x="2672927" y="1759565"/>
            <a:ext cx="1861738" cy="457970"/>
          </a:xfrm>
          <a:prstGeom prst="round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FF0000"/>
                </a:solidFill>
              </a:rPr>
              <a:t>Compute, m</a:t>
            </a:r>
            <a:r>
              <a:rPr lang="en-US" sz="1600" dirty="0" smtClean="0">
                <a:solidFill>
                  <a:srgbClr val="FF0000"/>
                </a:solidFill>
              </a:rPr>
              <a:t>emory</a:t>
            </a:r>
            <a:r>
              <a:rPr lang="en-US" sz="1600" dirty="0">
                <a:solidFill>
                  <a:srgbClr val="FF0000"/>
                </a:solidFill>
              </a:rPr>
              <a:t>, </a:t>
            </a:r>
            <a:r>
              <a:rPr lang="en-US" sz="1600" dirty="0" smtClean="0">
                <a:solidFill>
                  <a:srgbClr val="FF0000"/>
                </a:solidFill>
              </a:rPr>
              <a:t>interconnect</a:t>
            </a:r>
            <a:endParaRPr lang="en-US" sz="1600" dirty="0">
              <a:solidFill>
                <a:srgbClr val="FF0000"/>
              </a:solidFill>
            </a:endParaRPr>
          </a:p>
        </p:txBody>
      </p:sp>
      <p:sp>
        <p:nvSpPr>
          <p:cNvPr id="45" name="Rounded Rectangle 44"/>
          <p:cNvSpPr/>
          <p:nvPr/>
        </p:nvSpPr>
        <p:spPr>
          <a:xfrm>
            <a:off x="346681" y="4881502"/>
            <a:ext cx="1371600" cy="457200"/>
          </a:xfrm>
          <a:prstGeom prst="round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MPI benchmarks</a:t>
            </a:r>
            <a:endParaRPr lang="en-US" dirty="0">
              <a:solidFill>
                <a:srgbClr val="FF0000"/>
              </a:solidFill>
            </a:endParaRPr>
          </a:p>
        </p:txBody>
      </p:sp>
      <p:sp>
        <p:nvSpPr>
          <p:cNvPr id="46" name="Rounded Rectangle 45"/>
          <p:cNvSpPr/>
          <p:nvPr/>
        </p:nvSpPr>
        <p:spPr>
          <a:xfrm>
            <a:off x="1878399" y="5558976"/>
            <a:ext cx="975029" cy="457200"/>
          </a:xfrm>
          <a:prstGeom prst="round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IOR</a:t>
            </a:r>
            <a:endParaRPr lang="en-US" dirty="0">
              <a:solidFill>
                <a:srgbClr val="FF0000"/>
              </a:solidFill>
            </a:endParaRPr>
          </a:p>
        </p:txBody>
      </p:sp>
      <p:sp>
        <p:nvSpPr>
          <p:cNvPr id="51" name="Rounded Rectangle 50"/>
          <p:cNvSpPr/>
          <p:nvPr/>
        </p:nvSpPr>
        <p:spPr>
          <a:xfrm>
            <a:off x="340897" y="5558976"/>
            <a:ext cx="1371600" cy="457200"/>
          </a:xfrm>
          <a:prstGeom prst="round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DGEMM</a:t>
            </a:r>
            <a:endParaRPr lang="en-US" dirty="0">
              <a:solidFill>
                <a:srgbClr val="FF0000"/>
              </a:solidFill>
            </a:endParaRPr>
          </a:p>
        </p:txBody>
      </p:sp>
      <p:sp>
        <p:nvSpPr>
          <p:cNvPr id="52" name="Rounded Rectangle 51"/>
          <p:cNvSpPr/>
          <p:nvPr/>
        </p:nvSpPr>
        <p:spPr>
          <a:xfrm>
            <a:off x="1878400" y="4881502"/>
            <a:ext cx="975028" cy="457200"/>
          </a:xfrm>
          <a:prstGeom prst="roundRect">
            <a:avLst/>
          </a:prstGeom>
          <a:solidFill>
            <a:schemeClr val="tx1">
              <a:lumMod val="95000"/>
              <a:lumOff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Stream</a:t>
            </a:r>
            <a:endParaRPr lang="en-US" dirty="0">
              <a:solidFill>
                <a:srgbClr val="FF0000"/>
              </a:solidFill>
            </a:endParaRPr>
          </a:p>
        </p:txBody>
      </p:sp>
      <p:pic>
        <p:nvPicPr>
          <p:cNvPr id="54" name="Picture 5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44397" y="4828582"/>
            <a:ext cx="1320111" cy="1229069"/>
          </a:xfrm>
          <a:prstGeom prst="rect">
            <a:avLst/>
          </a:prstGeom>
        </p:spPr>
      </p:pic>
      <p:grpSp>
        <p:nvGrpSpPr>
          <p:cNvPr id="55" name="Group 54"/>
          <p:cNvGrpSpPr/>
          <p:nvPr/>
        </p:nvGrpSpPr>
        <p:grpSpPr>
          <a:xfrm>
            <a:off x="7551120" y="2343346"/>
            <a:ext cx="1462914" cy="2136302"/>
            <a:chOff x="4382188" y="1733914"/>
            <a:chExt cx="1462914" cy="2136302"/>
          </a:xfrm>
        </p:grpSpPr>
        <p:sp>
          <p:nvSpPr>
            <p:cNvPr id="56" name="Snip Single Corner Rectangle 7"/>
            <p:cNvSpPr>
              <a:spLocks/>
            </p:cNvSpPr>
            <p:nvPr/>
          </p:nvSpPr>
          <p:spPr bwMode="auto">
            <a:xfrm>
              <a:off x="4382188" y="1733914"/>
              <a:ext cx="1462914" cy="2136302"/>
            </a:xfrm>
            <a:custGeom>
              <a:avLst/>
              <a:gdLst>
                <a:gd name="T0" fmla="*/ 0 w 2671762"/>
                <a:gd name="T1" fmla="*/ 0 h 4445000"/>
                <a:gd name="T2" fmla="*/ 2226459 w 2671762"/>
                <a:gd name="T3" fmla="*/ 0 h 4445000"/>
                <a:gd name="T4" fmla="*/ 2671762 w 2671762"/>
                <a:gd name="T5" fmla="*/ 445303 h 4445000"/>
                <a:gd name="T6" fmla="*/ 2671762 w 2671762"/>
                <a:gd name="T7" fmla="*/ 4445000 h 4445000"/>
                <a:gd name="T8" fmla="*/ 0 w 2671762"/>
                <a:gd name="T9" fmla="*/ 4445000 h 4445000"/>
                <a:gd name="T10" fmla="*/ 0 w 2671762"/>
                <a:gd name="T11" fmla="*/ 0 h 4445000"/>
                <a:gd name="T12" fmla="*/ 0 60000 65536"/>
                <a:gd name="T13" fmla="*/ 0 60000 65536"/>
                <a:gd name="T14" fmla="*/ 0 60000 65536"/>
                <a:gd name="T15" fmla="*/ 0 60000 65536"/>
                <a:gd name="T16" fmla="*/ 0 60000 65536"/>
                <a:gd name="T17" fmla="*/ 0 60000 65536"/>
                <a:gd name="T18" fmla="*/ 0 w 2671762"/>
                <a:gd name="T19" fmla="*/ 0 h 4445000"/>
                <a:gd name="T20" fmla="*/ 2671762 w 2671762"/>
                <a:gd name="T21" fmla="*/ 4445000 h 4445000"/>
              </a:gdLst>
              <a:ahLst/>
              <a:cxnLst>
                <a:cxn ang="T12">
                  <a:pos x="T0" y="T1"/>
                </a:cxn>
                <a:cxn ang="T13">
                  <a:pos x="T2" y="T3"/>
                </a:cxn>
                <a:cxn ang="T14">
                  <a:pos x="T4" y="T5"/>
                </a:cxn>
                <a:cxn ang="T15">
                  <a:pos x="T6" y="T7"/>
                </a:cxn>
                <a:cxn ang="T16">
                  <a:pos x="T8" y="T9"/>
                </a:cxn>
                <a:cxn ang="T17">
                  <a:pos x="T10" y="T11"/>
                </a:cxn>
              </a:cxnLst>
              <a:rect l="T18" t="T19" r="T20" b="T21"/>
              <a:pathLst>
                <a:path w="2671762" h="4445000">
                  <a:moveTo>
                    <a:pt x="0" y="0"/>
                  </a:moveTo>
                  <a:lnTo>
                    <a:pt x="2226459" y="0"/>
                  </a:lnTo>
                  <a:lnTo>
                    <a:pt x="2671762" y="445303"/>
                  </a:lnTo>
                  <a:lnTo>
                    <a:pt x="2671762" y="4445000"/>
                  </a:lnTo>
                  <a:lnTo>
                    <a:pt x="0" y="4445000"/>
                  </a:lnTo>
                  <a:lnTo>
                    <a:pt x="0" y="0"/>
                  </a:lnTo>
                  <a:close/>
                </a:path>
              </a:pathLst>
            </a:cu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dist="20000" dir="5400000" rotWithShape="0">
                <a:srgbClr val="808080">
                  <a:alpha val="37999"/>
                </a:srgbClr>
              </a:outerShdw>
            </a:effectLst>
          </p:spPr>
          <p:txBody>
            <a:bodyPr tIns="0"/>
            <a:lstStyle/>
            <a:p>
              <a:pPr algn="ctr">
                <a:defRPr/>
              </a:pPr>
              <a:endParaRPr lang="en-US" dirty="0">
                <a:solidFill>
                  <a:schemeClr val="dk1"/>
                </a:solidFill>
                <a:latin typeface="+mn-lt"/>
                <a:ea typeface="+mn-ea"/>
                <a:cs typeface="+mn-cs"/>
              </a:endParaRPr>
            </a:p>
          </p:txBody>
        </p:sp>
        <p:pic>
          <p:nvPicPr>
            <p:cNvPr id="57" name="Picture 1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09174" y="1733914"/>
              <a:ext cx="1435927" cy="206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 name="Rectangle 57"/>
          <p:cNvSpPr/>
          <p:nvPr/>
        </p:nvSpPr>
        <p:spPr>
          <a:xfrm>
            <a:off x="64911" y="58465"/>
            <a:ext cx="2407923" cy="1569660"/>
          </a:xfrm>
          <a:prstGeom prst="rect">
            <a:avLst/>
          </a:prstGeom>
        </p:spPr>
        <p:txBody>
          <a:bodyPr wrap="square">
            <a:spAutoFit/>
          </a:bodyPr>
          <a:lstStyle/>
          <a:p>
            <a:r>
              <a:rPr lang="en-US" sz="3200" dirty="0" smtClean="0">
                <a:solidFill>
                  <a:schemeClr val="bg1"/>
                </a:solidFill>
                <a:latin typeface="Helvetica Neue"/>
                <a:cs typeface="Helvetica Neue"/>
              </a:rPr>
              <a:t>Application to exascale simulation</a:t>
            </a:r>
            <a:endParaRPr lang="en-US" sz="3200" dirty="0">
              <a:solidFill>
                <a:schemeClr val="bg1"/>
              </a:solidFill>
              <a:latin typeface="Helvetica Neue"/>
              <a:cs typeface="Helvetica Neue"/>
            </a:endParaRPr>
          </a:p>
        </p:txBody>
      </p:sp>
    </p:spTree>
    <p:extLst>
      <p:ext uri="{BB962C8B-B14F-4D97-AF65-F5344CB8AC3E}">
        <p14:creationId xmlns:p14="http://schemas.microsoft.com/office/powerpoint/2010/main" val="2793595266"/>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performance database</a:t>
            </a:r>
            <a:endParaRPr lang="en-US" dirty="0"/>
          </a:p>
        </p:txBody>
      </p:sp>
      <p:sp>
        <p:nvSpPr>
          <p:cNvPr id="3" name="Content Placeholder 2"/>
          <p:cNvSpPr>
            <a:spLocks noGrp="1"/>
          </p:cNvSpPr>
          <p:nvPr>
            <p:ph idx="1"/>
          </p:nvPr>
        </p:nvSpPr>
        <p:spPr>
          <a:xfrm>
            <a:off x="457200" y="1292785"/>
            <a:ext cx="8229600" cy="4833379"/>
          </a:xfrm>
        </p:spPr>
        <p:txBody>
          <a:bodyPr/>
          <a:lstStyle/>
          <a:p>
            <a:r>
              <a:rPr lang="en-US" dirty="0" smtClean="0"/>
              <a:t>We aim to collect instrumentation data in a central database to simplify model validation </a:t>
            </a:r>
          </a:p>
          <a:p>
            <a:pPr lvl="3"/>
            <a:endParaRPr lang="en-US" dirty="0" smtClean="0"/>
          </a:p>
          <a:p>
            <a:r>
              <a:rPr lang="en-US" dirty="0" smtClean="0"/>
              <a:t>We plan to use the perfSONAR measurement archive tool as a starting point</a:t>
            </a:r>
          </a:p>
          <a:p>
            <a:pPr lvl="1"/>
            <a:r>
              <a:rPr lang="en-US" dirty="0" smtClean="0"/>
              <a:t>REST API on top of Cassandra and </a:t>
            </a:r>
            <a:r>
              <a:rPr lang="en-US" dirty="0" err="1"/>
              <a:t>P</a:t>
            </a:r>
            <a:r>
              <a:rPr lang="en-US" dirty="0" err="1" smtClean="0"/>
              <a:t>ostgres</a:t>
            </a:r>
            <a:endParaRPr lang="en-US" dirty="0" smtClean="0"/>
          </a:p>
          <a:p>
            <a:pPr lvl="1"/>
            <a:r>
              <a:rPr lang="en-US" dirty="0" smtClean="0"/>
              <a:t>Optimized for time series data</a:t>
            </a:r>
          </a:p>
          <a:p>
            <a:pPr lvl="1"/>
            <a:r>
              <a:rPr lang="en-US" dirty="0" smtClean="0"/>
              <a:t>Will extend as needed</a:t>
            </a:r>
          </a:p>
          <a:p>
            <a:pPr lvl="1"/>
            <a:r>
              <a:rPr lang="en-US" dirty="0"/>
              <a:t>http://</a:t>
            </a:r>
            <a:r>
              <a:rPr lang="en-US" dirty="0" err="1"/>
              <a:t>software.es.net</a:t>
            </a:r>
            <a:r>
              <a:rPr lang="en-US" dirty="0"/>
              <a:t>/</a:t>
            </a:r>
            <a:r>
              <a:rPr lang="en-US" dirty="0" err="1"/>
              <a:t>esmond</a:t>
            </a:r>
            <a:r>
              <a:rPr lang="en-US" dirty="0"/>
              <a:t>/</a:t>
            </a:r>
            <a:endParaRPr lang="en-US" dirty="0" smtClean="0"/>
          </a:p>
          <a:p>
            <a:endParaRPr lang="en-US" dirty="0"/>
          </a:p>
        </p:txBody>
      </p:sp>
      <p:sp>
        <p:nvSpPr>
          <p:cNvPr id="4" name="Slide Number Placeholder 3"/>
          <p:cNvSpPr>
            <a:spLocks noGrp="1"/>
          </p:cNvSpPr>
          <p:nvPr>
            <p:ph type="sldNum" sz="quarter" idx="4"/>
          </p:nvPr>
        </p:nvSpPr>
        <p:spPr/>
        <p:txBody>
          <a:bodyPr/>
          <a:lstStyle/>
          <a:p>
            <a:fld id="{EC7F667F-AF00-6748-9CC4-23BB6FFE60B1}" type="slidenum">
              <a:rPr lang="en-US" smtClean="0"/>
              <a:pPr/>
              <a:t>35</a:t>
            </a:fld>
            <a:endParaRPr lang="en-US"/>
          </a:p>
        </p:txBody>
      </p:sp>
    </p:spTree>
    <p:extLst>
      <p:ext uri="{BB962C8B-B14F-4D97-AF65-F5344CB8AC3E}">
        <p14:creationId xmlns:p14="http://schemas.microsoft.com/office/powerpoint/2010/main" val="806981040"/>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to transfer optimization</a:t>
            </a:r>
            <a:endParaRPr lang="en-US" dirty="0"/>
          </a:p>
        </p:txBody>
      </p:sp>
      <p:sp>
        <p:nvSpPr>
          <p:cNvPr id="4" name="Slide Number Placeholder 3"/>
          <p:cNvSpPr>
            <a:spLocks noGrp="1"/>
          </p:cNvSpPr>
          <p:nvPr>
            <p:ph type="sldNum" sz="quarter" idx="4"/>
          </p:nvPr>
        </p:nvSpPr>
        <p:spPr/>
        <p:txBody>
          <a:bodyPr/>
          <a:lstStyle/>
          <a:p>
            <a:fld id="{EC7F667F-AF00-6748-9CC4-23BB6FFE60B1}" type="slidenum">
              <a:rPr lang="en-US" smtClean="0"/>
              <a:pPr/>
              <a:t>36</a:t>
            </a:fld>
            <a:endParaRPr lang="en-US"/>
          </a:p>
        </p:txBody>
      </p:sp>
      <p:pic>
        <p:nvPicPr>
          <p:cNvPr id="5" name="Picture 4" descr="Tools Black Background.pdf"/>
          <p:cNvPicPr>
            <a:picLocks noChangeAspect="1"/>
          </p:cNvPicPr>
          <p:nvPr/>
        </p:nvPicPr>
        <p:blipFill rotWithShape="1">
          <a:blip r:embed="rId2" cstate="print">
            <a:extLst>
              <a:ext uri="{28A0092B-C50C-407E-A947-70E740481C1C}">
                <a14:useLocalDpi xmlns:a14="http://schemas.microsoft.com/office/drawing/2010/main"/>
              </a:ext>
            </a:extLst>
          </a:blip>
          <a:srcRect l="5234" t="5277" r="4860" b="10473"/>
          <a:stretch/>
        </p:blipFill>
        <p:spPr>
          <a:xfrm>
            <a:off x="558199" y="879488"/>
            <a:ext cx="7884563" cy="5406645"/>
          </a:xfrm>
          <a:prstGeom prst="rect">
            <a:avLst/>
          </a:prstGeom>
        </p:spPr>
      </p:pic>
    </p:spTree>
    <p:extLst>
      <p:ext uri="{BB962C8B-B14F-4D97-AF65-F5344CB8AC3E}">
        <p14:creationId xmlns:p14="http://schemas.microsoft.com/office/powerpoint/2010/main" val="2046619710"/>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341670"/>
            <a:ext cx="8229600" cy="4561186"/>
          </a:xfrm>
        </p:spPr>
        <p:txBody>
          <a:bodyPr/>
          <a:lstStyle/>
          <a:p>
            <a:r>
              <a:rPr lang="en-US" dirty="0" smtClean="0"/>
              <a:t>We focus on the science of modeling: integration of first-principles and data-driven models; model composition and evaluation</a:t>
            </a:r>
          </a:p>
          <a:p>
            <a:pPr lvl="3"/>
            <a:endParaRPr lang="en-US" dirty="0" smtClean="0"/>
          </a:p>
          <a:p>
            <a:r>
              <a:rPr lang="en-US" dirty="0" smtClean="0"/>
              <a:t>Our challenge applications span a broad spectrum of DOE resources and disciplines</a:t>
            </a:r>
          </a:p>
          <a:p>
            <a:pPr lvl="3"/>
            <a:endParaRPr lang="en-US" dirty="0" smtClean="0"/>
          </a:p>
          <a:p>
            <a:r>
              <a:rPr lang="en-US" dirty="0" smtClean="0"/>
              <a:t>We see big opportunities for cooperation: e.g., on development and evaluation of component models</a:t>
            </a:r>
            <a:endParaRPr lang="en-US" dirty="0"/>
          </a:p>
          <a:p>
            <a:pPr marL="0" indent="0">
              <a:buNone/>
            </a:pPr>
            <a:endParaRPr lang="en-US" dirty="0" smtClean="0"/>
          </a:p>
          <a:p>
            <a:endParaRPr lang="en-US" dirty="0"/>
          </a:p>
          <a:p>
            <a:pPr marL="0" indent="0">
              <a:buNone/>
            </a:pPr>
            <a:r>
              <a:rPr lang="en-US" dirty="0" smtClean="0"/>
              <a:t>				www.ramsesproject.org [soon!]</a:t>
            </a:r>
            <a:endParaRPr lang="en-US" dirty="0"/>
          </a:p>
        </p:txBody>
      </p:sp>
      <p:sp>
        <p:nvSpPr>
          <p:cNvPr id="4" name="Slide Number Placeholder 3"/>
          <p:cNvSpPr>
            <a:spLocks noGrp="1"/>
          </p:cNvSpPr>
          <p:nvPr>
            <p:ph type="sldNum" sz="quarter" idx="4"/>
          </p:nvPr>
        </p:nvSpPr>
        <p:spPr/>
        <p:txBody>
          <a:bodyPr/>
          <a:lstStyle/>
          <a:p>
            <a:fld id="{EC7F667F-AF00-6748-9CC4-23BB6FFE60B1}" type="slidenum">
              <a:rPr lang="en-US" smtClean="0"/>
              <a:pPr/>
              <a:t>37</a:t>
            </a:fld>
            <a:endParaRPr lang="en-US"/>
          </a:p>
        </p:txBody>
      </p:sp>
    </p:spTree>
    <p:extLst>
      <p:ext uri="{BB962C8B-B14F-4D97-AF65-F5344CB8AC3E}">
        <p14:creationId xmlns:p14="http://schemas.microsoft.com/office/powerpoint/2010/main" val="2882389521"/>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Thanks, and for more information</a:t>
            </a:r>
            <a:endParaRPr lang="en-US" dirty="0"/>
          </a:p>
        </p:txBody>
      </p:sp>
      <p:sp>
        <p:nvSpPr>
          <p:cNvPr id="5" name="Content Placeholder 4"/>
          <p:cNvSpPr>
            <a:spLocks noGrp="1"/>
          </p:cNvSpPr>
          <p:nvPr>
            <p:ph idx="1"/>
          </p:nvPr>
        </p:nvSpPr>
        <p:spPr>
          <a:xfrm>
            <a:off x="457199" y="1564978"/>
            <a:ext cx="8522447" cy="4561186"/>
          </a:xfrm>
        </p:spPr>
        <p:txBody>
          <a:bodyPr/>
          <a:lstStyle/>
          <a:p>
            <a:r>
              <a:rPr lang="en-US" dirty="0" smtClean="0"/>
              <a:t>Thanks to our sponsors:</a:t>
            </a:r>
          </a:p>
          <a:p>
            <a:endParaRPr lang="en-US" dirty="0" smtClean="0"/>
          </a:p>
          <a:p>
            <a:pPr marL="0" indent="0">
              <a:buNone/>
            </a:pPr>
            <a:endParaRPr lang="en-US" dirty="0" smtClean="0"/>
          </a:p>
          <a:p>
            <a:pPr marL="0" indent="0">
              <a:buNone/>
            </a:pPr>
            <a:r>
              <a:rPr lang="en-US" sz="2000" dirty="0">
                <a:solidFill>
                  <a:schemeClr val="bg1">
                    <a:lumMod val="85000"/>
                  </a:schemeClr>
                </a:solidFill>
                <a:latin typeface="Helvetica"/>
                <a:cs typeface="Helvetica"/>
              </a:rPr>
              <a:t>	</a:t>
            </a:r>
            <a:r>
              <a:rPr lang="en-US" sz="2000" dirty="0" smtClean="0">
                <a:solidFill>
                  <a:schemeClr val="bg1">
                    <a:lumMod val="85000"/>
                  </a:schemeClr>
                </a:solidFill>
                <a:latin typeface="Helvetica"/>
                <a:cs typeface="Helvetica"/>
              </a:rPr>
              <a:t>	</a:t>
            </a:r>
            <a:r>
              <a:rPr lang="en-US" sz="2400" dirty="0" smtClean="0">
                <a:solidFill>
                  <a:schemeClr val="bg1">
                    <a:lumMod val="85000"/>
                  </a:schemeClr>
                </a:solidFill>
                <a:latin typeface="Helvetica"/>
                <a:cs typeface="Helvetica"/>
              </a:rPr>
              <a:t>Advanced </a:t>
            </a:r>
            <a:r>
              <a:rPr lang="en-US" sz="2400" dirty="0">
                <a:solidFill>
                  <a:schemeClr val="bg1">
                    <a:lumMod val="85000"/>
                  </a:schemeClr>
                </a:solidFill>
                <a:latin typeface="Helvetica"/>
                <a:cs typeface="Helvetica"/>
              </a:rPr>
              <a:t>Scientific Computing </a:t>
            </a:r>
            <a:r>
              <a:rPr lang="en-US" sz="2400" dirty="0" smtClean="0">
                <a:solidFill>
                  <a:schemeClr val="bg1">
                    <a:lumMod val="85000"/>
                  </a:schemeClr>
                </a:solidFill>
                <a:latin typeface="Helvetica"/>
                <a:cs typeface="Helvetica"/>
              </a:rPr>
              <a:t>Research</a:t>
            </a:r>
          </a:p>
          <a:p>
            <a:pPr marL="0" indent="0">
              <a:buNone/>
            </a:pPr>
            <a:r>
              <a:rPr lang="en-US" sz="2400" dirty="0">
                <a:solidFill>
                  <a:schemeClr val="bg1">
                    <a:lumMod val="85000"/>
                  </a:schemeClr>
                </a:solidFill>
                <a:latin typeface="Helvetica"/>
                <a:cs typeface="Helvetica"/>
              </a:rPr>
              <a:t>	</a:t>
            </a:r>
            <a:r>
              <a:rPr lang="en-US" sz="2400" dirty="0" smtClean="0">
                <a:solidFill>
                  <a:schemeClr val="bg1">
                    <a:lumMod val="85000"/>
                  </a:schemeClr>
                </a:solidFill>
                <a:latin typeface="Helvetica"/>
                <a:cs typeface="Helvetica"/>
              </a:rPr>
              <a:t>	Program </a:t>
            </a:r>
            <a:r>
              <a:rPr lang="en-US" sz="2400" dirty="0">
                <a:solidFill>
                  <a:schemeClr val="bg1">
                    <a:lumMod val="85000"/>
                  </a:schemeClr>
                </a:solidFill>
                <a:latin typeface="Helvetica"/>
                <a:cs typeface="Helvetica"/>
              </a:rPr>
              <a:t>manager: Rich </a:t>
            </a:r>
            <a:r>
              <a:rPr lang="en-US" sz="2400" dirty="0" smtClean="0">
                <a:solidFill>
                  <a:schemeClr val="bg1">
                    <a:lumMod val="85000"/>
                  </a:schemeClr>
                </a:solidFill>
                <a:latin typeface="Helvetica"/>
                <a:cs typeface="Helvetica"/>
              </a:rPr>
              <a:t>Carlson</a:t>
            </a:r>
          </a:p>
          <a:p>
            <a:pPr marL="0" indent="0">
              <a:buNone/>
            </a:pPr>
            <a:endParaRPr lang="en-US" sz="1600" dirty="0">
              <a:solidFill>
                <a:schemeClr val="bg1">
                  <a:lumMod val="85000"/>
                </a:schemeClr>
              </a:solidFill>
              <a:latin typeface="Helvetica"/>
              <a:cs typeface="Helvetica"/>
            </a:endParaRPr>
          </a:p>
          <a:p>
            <a:r>
              <a:rPr lang="en-US" dirty="0" smtClean="0">
                <a:solidFill>
                  <a:srgbClr val="FFFFFF"/>
                </a:solidFill>
                <a:latin typeface="Helvetica"/>
                <a:cs typeface="Helvetica"/>
              </a:rPr>
              <a:t>Thanks to my RAMSES project co-participants</a:t>
            </a:r>
          </a:p>
          <a:p>
            <a:r>
              <a:rPr lang="en-US" dirty="0" smtClean="0">
                <a:solidFill>
                  <a:srgbClr val="FFFFFF"/>
                </a:solidFill>
                <a:latin typeface="Helvetica"/>
                <a:cs typeface="Helvetica"/>
              </a:rPr>
              <a:t>For more information, please see </a:t>
            </a:r>
            <a:br>
              <a:rPr lang="en-US" dirty="0" smtClean="0">
                <a:solidFill>
                  <a:srgbClr val="FFFFFF"/>
                </a:solidFill>
                <a:latin typeface="Helvetica"/>
                <a:cs typeface="Helvetica"/>
              </a:rPr>
            </a:br>
            <a:r>
              <a:rPr lang="en-US" dirty="0" smtClean="0">
                <a:solidFill>
                  <a:srgbClr val="FFFFFF"/>
                </a:solidFill>
                <a:latin typeface="Helvetica"/>
                <a:cs typeface="Helvetica"/>
              </a:rPr>
              <a:t>		https</a:t>
            </a:r>
            <a:r>
              <a:rPr lang="en-US" dirty="0">
                <a:solidFill>
                  <a:srgbClr val="FFFFFF"/>
                </a:solidFill>
                <a:latin typeface="Helvetica"/>
                <a:cs typeface="Helvetica"/>
              </a:rPr>
              <a:t>://</a:t>
            </a:r>
            <a:r>
              <a:rPr lang="en-US" dirty="0" err="1">
                <a:solidFill>
                  <a:srgbClr val="FFFFFF"/>
                </a:solidFill>
                <a:latin typeface="Helvetica"/>
                <a:cs typeface="Helvetica"/>
              </a:rPr>
              <a:t>sites.google.com</a:t>
            </a:r>
            <a:r>
              <a:rPr lang="en-US" dirty="0">
                <a:solidFill>
                  <a:srgbClr val="FFFFFF"/>
                </a:solidFill>
                <a:latin typeface="Helvetica"/>
                <a:cs typeface="Helvetica"/>
              </a:rPr>
              <a:t>/site/</a:t>
            </a:r>
            <a:r>
              <a:rPr lang="en-US" dirty="0" err="1">
                <a:solidFill>
                  <a:srgbClr val="FFFFFF"/>
                </a:solidFill>
                <a:latin typeface="Helvetica"/>
                <a:cs typeface="Helvetica"/>
              </a:rPr>
              <a:t>ramsesdoeproject</a:t>
            </a:r>
            <a:r>
              <a:rPr lang="en-US" dirty="0" smtClean="0">
                <a:solidFill>
                  <a:srgbClr val="FFFFFF"/>
                </a:solidFill>
                <a:latin typeface="Helvetica"/>
                <a:cs typeface="Helvetica"/>
              </a:rPr>
              <a:t>/</a:t>
            </a:r>
          </a:p>
          <a:p>
            <a:pPr marL="457200" lvl="1" indent="0">
              <a:buNone/>
            </a:pPr>
            <a:endParaRPr lang="en-US" sz="2000" dirty="0" smtClean="0">
              <a:solidFill>
                <a:schemeClr val="bg1">
                  <a:lumMod val="85000"/>
                </a:schemeClr>
              </a:solidFill>
              <a:latin typeface="Helvetica"/>
              <a:cs typeface="Helvetica"/>
            </a:endParaRPr>
          </a:p>
          <a:p>
            <a:endParaRPr lang="en-US" sz="1600" dirty="0">
              <a:solidFill>
                <a:schemeClr val="bg1">
                  <a:lumMod val="85000"/>
                </a:schemeClr>
              </a:solidFill>
              <a:latin typeface="Helvetica"/>
              <a:cs typeface="Helvetica"/>
            </a:endParaRPr>
          </a:p>
          <a:p>
            <a:pPr marL="457200" lvl="1" indent="0">
              <a:buNone/>
            </a:pPr>
            <a:r>
              <a:rPr lang="en-US" dirty="0" smtClean="0"/>
              <a:t>			</a:t>
            </a:r>
            <a:r>
              <a:rPr lang="en-US" dirty="0" err="1" smtClean="0"/>
              <a:t>ianfoster.org</a:t>
            </a:r>
            <a:r>
              <a:rPr lang="en-US" dirty="0" smtClean="0"/>
              <a:t>       and     @</a:t>
            </a:r>
            <a:r>
              <a:rPr lang="en-US" dirty="0" err="1" smtClean="0"/>
              <a:t>ianfoster</a:t>
            </a:r>
            <a:endParaRPr lang="en-US" dirty="0"/>
          </a:p>
        </p:txBody>
      </p:sp>
      <p:sp>
        <p:nvSpPr>
          <p:cNvPr id="3" name="Slide Number Placeholder 2"/>
          <p:cNvSpPr>
            <a:spLocks noGrp="1"/>
          </p:cNvSpPr>
          <p:nvPr>
            <p:ph type="sldNum" sz="quarter" idx="4"/>
          </p:nvPr>
        </p:nvSpPr>
        <p:spPr/>
        <p:txBody>
          <a:bodyPr/>
          <a:lstStyle/>
          <a:p>
            <a:fld id="{3F384DCC-98C3-D046-B854-1C38EB4E5EE0}" type="slidenum">
              <a:rPr lang="en-US" smtClean="0"/>
              <a:pPr/>
              <a:t>38</a:t>
            </a:fld>
            <a:endParaRPr lang="en-US"/>
          </a:p>
        </p:txBody>
      </p:sp>
      <p:pic>
        <p:nvPicPr>
          <p:cNvPr id="6" name="Picture 5" descr="CMYK_White-Seal_White-Mark_SC_Horizonta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15279" y="2301278"/>
            <a:ext cx="3853145" cy="660539"/>
          </a:xfrm>
          <a:prstGeom prst="rect">
            <a:avLst/>
          </a:prstGeom>
        </p:spPr>
      </p:pic>
    </p:spTree>
    <p:extLst>
      <p:ext uri="{BB962C8B-B14F-4D97-AF65-F5344CB8AC3E}">
        <p14:creationId xmlns:p14="http://schemas.microsoft.com/office/powerpoint/2010/main" val="893443713"/>
      </p:ext>
    </p:extLst>
  </p:cSld>
  <p:clrMapOvr>
    <a:masterClrMapping/>
  </p:clrMapOvr>
  <p:transition xmlns:p14="http://schemas.microsoft.com/office/powerpoint/2010/main" advClick="0" advTm="5000">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470"/>
            <a:ext cx="9144000" cy="1061622"/>
          </a:xfrm>
        </p:spPr>
        <p:txBody>
          <a:bodyPr/>
          <a:lstStyle/>
          <a:p>
            <a:r>
              <a:rPr lang="en-US" dirty="0" smtClean="0"/>
              <a:t>85 Gbps sustained disk-to-disk over 100 Gbps network, Ottawa—New Orleans</a:t>
            </a:r>
            <a:endParaRPr lang="en-US" dirty="0"/>
          </a:p>
        </p:txBody>
      </p:sp>
      <p:sp>
        <p:nvSpPr>
          <p:cNvPr id="4" name="Slide Number Placeholder 3"/>
          <p:cNvSpPr>
            <a:spLocks noGrp="1"/>
          </p:cNvSpPr>
          <p:nvPr>
            <p:ph type="sldNum" sz="quarter" idx="4"/>
          </p:nvPr>
        </p:nvSpPr>
        <p:spPr/>
        <p:txBody>
          <a:bodyPr/>
          <a:lstStyle/>
          <a:p>
            <a:fld id="{EC7F667F-AF00-6748-9CC4-23BB6FFE60B1}" type="slidenum">
              <a:rPr lang="en-US" smtClean="0"/>
              <a:pPr/>
              <a:t>4</a:t>
            </a:fld>
            <a:endParaRPr lang="en-US"/>
          </a:p>
        </p:txBody>
      </p:sp>
      <p:grpSp>
        <p:nvGrpSpPr>
          <p:cNvPr id="8" name="Group 7"/>
          <p:cNvGrpSpPr/>
          <p:nvPr/>
        </p:nvGrpSpPr>
        <p:grpSpPr>
          <a:xfrm>
            <a:off x="2452724" y="4064278"/>
            <a:ext cx="6354738" cy="2712429"/>
            <a:chOff x="-3354294" y="1987176"/>
            <a:chExt cx="4024798" cy="2393714"/>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54294" y="1987176"/>
              <a:ext cx="628325" cy="2393714"/>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31602" y="1987176"/>
              <a:ext cx="3402106" cy="2393714"/>
            </a:xfrm>
            <a:prstGeom prst="rect">
              <a:avLst/>
            </a:prstGeom>
          </p:spPr>
        </p:pic>
      </p:grpSp>
      <p:sp>
        <p:nvSpPr>
          <p:cNvPr id="9" name="TextBox 8"/>
          <p:cNvSpPr txBox="1"/>
          <p:nvPr/>
        </p:nvSpPr>
        <p:spPr>
          <a:xfrm>
            <a:off x="87458" y="4907311"/>
            <a:ext cx="2653993" cy="1200328"/>
          </a:xfrm>
          <a:prstGeom prst="rect">
            <a:avLst/>
          </a:prstGeom>
          <a:noFill/>
        </p:spPr>
        <p:txBody>
          <a:bodyPr wrap="square" rtlCol="0">
            <a:spAutoFit/>
          </a:bodyPr>
          <a:lstStyle/>
          <a:p>
            <a:r>
              <a:rPr lang="en-US" sz="2400" dirty="0" smtClean="0">
                <a:solidFill>
                  <a:schemeClr val="bg1"/>
                </a:solidFill>
                <a:latin typeface="Helvetica"/>
                <a:cs typeface="Helvetica"/>
              </a:rPr>
              <a:t>Raj </a:t>
            </a:r>
            <a:r>
              <a:rPr lang="en-US" sz="2400" dirty="0" err="1" smtClean="0">
                <a:solidFill>
                  <a:schemeClr val="bg1"/>
                </a:solidFill>
                <a:latin typeface="Helvetica"/>
                <a:cs typeface="Helvetica"/>
              </a:rPr>
              <a:t>Kettiumuthu</a:t>
            </a:r>
            <a:r>
              <a:rPr lang="en-US" sz="2400" dirty="0" smtClean="0">
                <a:solidFill>
                  <a:schemeClr val="bg1"/>
                </a:solidFill>
                <a:latin typeface="Helvetica"/>
                <a:cs typeface="Helvetica"/>
              </a:rPr>
              <a:t> and team, Argonne</a:t>
            </a:r>
            <a:endParaRPr lang="en-US" sz="2400" dirty="0">
              <a:solidFill>
                <a:schemeClr val="bg1"/>
              </a:solidFill>
              <a:latin typeface="Helvetica"/>
              <a:cs typeface="Helvetica"/>
            </a:endParaRPr>
          </a:p>
        </p:txBody>
      </p:sp>
      <p:pic>
        <p:nvPicPr>
          <p:cNvPr id="10" name="Picture 9"/>
          <p:cNvPicPr>
            <a:picLocks noChangeAspect="1"/>
          </p:cNvPicPr>
          <p:nvPr/>
        </p:nvPicPr>
        <p:blipFill>
          <a:blip r:embed="rId4"/>
          <a:stretch>
            <a:fillRect/>
          </a:stretch>
        </p:blipFill>
        <p:spPr>
          <a:xfrm>
            <a:off x="194572" y="1195294"/>
            <a:ext cx="8308054" cy="2712834"/>
          </a:xfrm>
          <a:prstGeom prst="rect">
            <a:avLst/>
          </a:prstGeom>
        </p:spPr>
      </p:pic>
    </p:spTree>
    <p:extLst>
      <p:ext uri="{BB962C8B-B14F-4D97-AF65-F5344CB8AC3E}">
        <p14:creationId xmlns:p14="http://schemas.microsoft.com/office/powerpoint/2010/main" val="1471665119"/>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High-speed transfers to/from AWS cloud, </a:t>
            </a:r>
            <a:br>
              <a:rPr lang="en-US" dirty="0" smtClean="0"/>
            </a:br>
            <a:r>
              <a:rPr lang="en-US" dirty="0" smtClean="0"/>
              <a:t>via Globus transfer service</a:t>
            </a:r>
            <a:endParaRPr lang="en-US" dirty="0"/>
          </a:p>
        </p:txBody>
      </p:sp>
      <p:sp>
        <p:nvSpPr>
          <p:cNvPr id="3" name="Content Placeholder 2"/>
          <p:cNvSpPr>
            <a:spLocks noGrp="1"/>
          </p:cNvSpPr>
          <p:nvPr>
            <p:ph idx="1"/>
          </p:nvPr>
        </p:nvSpPr>
        <p:spPr>
          <a:xfrm>
            <a:off x="0" y="4263643"/>
            <a:ext cx="9144000" cy="4561186"/>
          </a:xfrm>
        </p:spPr>
        <p:txBody>
          <a:bodyPr/>
          <a:lstStyle/>
          <a:p>
            <a:r>
              <a:rPr lang="en-US" dirty="0" smtClean="0"/>
              <a:t>UChicago </a:t>
            </a:r>
            <a:r>
              <a:rPr lang="en-US" dirty="0" smtClean="0">
                <a:sym typeface="Wingdings"/>
              </a:rPr>
              <a:t> AWS S3 (US region): Sustained 2 Gbps</a:t>
            </a:r>
          </a:p>
          <a:p>
            <a:pPr lvl="1"/>
            <a:r>
              <a:rPr lang="en-US" dirty="0">
                <a:sym typeface="Wingdings"/>
              </a:rPr>
              <a:t>2 GridFTP servers, GPFS file system at UChicago</a:t>
            </a:r>
          </a:p>
          <a:p>
            <a:pPr lvl="1"/>
            <a:r>
              <a:rPr lang="en-US" dirty="0" smtClean="0">
                <a:sym typeface="Wingdings"/>
              </a:rPr>
              <a:t>Multi-part upload via 16 concurrent HTTP connections</a:t>
            </a:r>
          </a:p>
          <a:p>
            <a:r>
              <a:rPr lang="en-US" dirty="0" smtClean="0">
                <a:sym typeface="Wingdings"/>
              </a:rPr>
              <a:t>AWS  AWS (same region): Sustained 5 Gbps</a:t>
            </a:r>
          </a:p>
        </p:txBody>
      </p:sp>
      <p:sp>
        <p:nvSpPr>
          <p:cNvPr id="4" name="Slide Number Placeholder 3"/>
          <p:cNvSpPr>
            <a:spLocks noGrp="1"/>
          </p:cNvSpPr>
          <p:nvPr>
            <p:ph type="sldNum" sz="quarter" idx="4"/>
          </p:nvPr>
        </p:nvSpPr>
        <p:spPr/>
        <p:txBody>
          <a:bodyPr/>
          <a:lstStyle/>
          <a:p>
            <a:fld id="{EC7F667F-AF00-6748-9CC4-23BB6FFE60B1}" type="slidenum">
              <a:rPr lang="en-US" smtClean="0"/>
              <a:pPr/>
              <a:t>5</a:t>
            </a:fld>
            <a:endParaRPr lang="en-US"/>
          </a:p>
        </p:txBody>
      </p:sp>
      <p:pic>
        <p:nvPicPr>
          <p:cNvPr id="5" name="Picture 4"/>
          <p:cNvPicPr>
            <a:picLocks noChangeAspect="1"/>
          </p:cNvPicPr>
          <p:nvPr/>
        </p:nvPicPr>
        <p:blipFill>
          <a:blip r:embed="rId2"/>
          <a:stretch>
            <a:fillRect/>
          </a:stretch>
        </p:blipFill>
        <p:spPr>
          <a:xfrm>
            <a:off x="35261" y="1172882"/>
            <a:ext cx="9097298" cy="3026300"/>
          </a:xfrm>
          <a:prstGeom prst="rect">
            <a:avLst/>
          </a:prstGeom>
        </p:spPr>
      </p:pic>
      <p:sp>
        <p:nvSpPr>
          <p:cNvPr id="6" name="Oval 5"/>
          <p:cNvSpPr/>
          <p:nvPr/>
        </p:nvSpPr>
        <p:spPr>
          <a:xfrm>
            <a:off x="7844117" y="1927411"/>
            <a:ext cx="971177" cy="657412"/>
          </a:xfrm>
          <a:prstGeom prst="ellipse">
            <a:avLst/>
          </a:prstGeom>
          <a:solidFill>
            <a:srgbClr val="FFFFFF"/>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7844117" y="2002118"/>
            <a:ext cx="1023237" cy="461665"/>
          </a:xfrm>
          <a:prstGeom prst="rect">
            <a:avLst/>
          </a:prstGeom>
          <a:noFill/>
        </p:spPr>
        <p:txBody>
          <a:bodyPr wrap="none" rtlCol="0">
            <a:spAutoFit/>
          </a:bodyPr>
          <a:lstStyle/>
          <a:p>
            <a:r>
              <a:rPr lang="en-US" sz="2400" dirty="0">
                <a:solidFill>
                  <a:srgbClr val="FF0000"/>
                </a:solidFill>
                <a:latin typeface="Helvetica "/>
                <a:cs typeface="Helvetica "/>
              </a:rPr>
              <a:t>g</a:t>
            </a:r>
            <a:r>
              <a:rPr lang="en-US" sz="2400" dirty="0" smtClean="0">
                <a:solidFill>
                  <a:srgbClr val="FF0000"/>
                </a:solidFill>
                <a:latin typeface="Helvetica "/>
                <a:cs typeface="Helvetica "/>
              </a:rPr>
              <a:t>o#s3</a:t>
            </a:r>
            <a:endParaRPr lang="en-US" sz="2400" dirty="0">
              <a:solidFill>
                <a:srgbClr val="FF0000"/>
              </a:solidFill>
              <a:latin typeface="Helvetica "/>
              <a:cs typeface="Helvetica "/>
            </a:endParaRPr>
          </a:p>
        </p:txBody>
      </p:sp>
      <p:cxnSp>
        <p:nvCxnSpPr>
          <p:cNvPr id="9" name="Straight Connector 8"/>
          <p:cNvCxnSpPr>
            <a:stCxn id="6" idx="2"/>
          </p:cNvCxnSpPr>
          <p:nvPr/>
        </p:nvCxnSpPr>
        <p:spPr>
          <a:xfrm flipH="1">
            <a:off x="6708588" y="2256117"/>
            <a:ext cx="1135529" cy="55282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5719788"/>
      </p:ext>
    </p:extLst>
  </p:cSld>
  <p:clrMapOvr>
    <a:masterClrMapping/>
  </p:clrMapOvr>
  <p:transition xmlns:p14="http://schemas.microsoft.com/office/powerpoint/2010/main" advClick="0" advTm="5000">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384DCC-98C3-D046-B854-1C38EB4E5EE0}" type="slidenum">
              <a:rPr lang="en-US" smtClean="0"/>
              <a:pPr/>
              <a:t>6</a:t>
            </a:fld>
            <a:endParaRPr lang="en-US"/>
          </a:p>
        </p:txBody>
      </p:sp>
      <p:pic>
        <p:nvPicPr>
          <p:cNvPr id="4" name="Picture 3" descr="t.pdf"/>
          <p:cNvPicPr>
            <a:picLocks noChangeAspect="1"/>
          </p:cNvPicPr>
          <p:nvPr/>
        </p:nvPicPr>
        <p:blipFill rotWithShape="1">
          <a:blip r:embed="rId2" cstate="print">
            <a:extLst>
              <a:ext uri="{28A0092B-C50C-407E-A947-70E740481C1C}">
                <a14:useLocalDpi xmlns:a14="http://schemas.microsoft.com/office/drawing/2010/main"/>
              </a:ext>
            </a:extLst>
          </a:blip>
          <a:srcRect l="28070" t="13779" r="30332" b="62631"/>
          <a:stretch/>
        </p:blipFill>
        <p:spPr>
          <a:xfrm>
            <a:off x="2669466" y="47039"/>
            <a:ext cx="6462164" cy="2748471"/>
          </a:xfrm>
          <a:prstGeom prst="rect">
            <a:avLst/>
          </a:prstGeom>
          <a:ln>
            <a:solidFill>
              <a:srgbClr val="FFFFFF"/>
            </a:solidFill>
          </a:ln>
        </p:spPr>
      </p:pic>
      <p:pic>
        <p:nvPicPr>
          <p:cNvPr id="5" name="Picture 4" descr="t.pdf"/>
          <p:cNvPicPr>
            <a:picLocks noChangeAspect="1"/>
          </p:cNvPicPr>
          <p:nvPr/>
        </p:nvPicPr>
        <p:blipFill rotWithShape="1">
          <a:blip r:embed="rId3" cstate="print">
            <a:extLst>
              <a:ext uri="{28A0092B-C50C-407E-A947-70E740481C1C}">
                <a14:useLocalDpi xmlns:a14="http://schemas.microsoft.com/office/drawing/2010/main"/>
              </a:ext>
            </a:extLst>
          </a:blip>
          <a:srcRect l="27573" t="57886" r="17776" b="9534"/>
          <a:stretch/>
        </p:blipFill>
        <p:spPr>
          <a:xfrm>
            <a:off x="0" y="2748470"/>
            <a:ext cx="9191052" cy="4109530"/>
          </a:xfrm>
          <a:prstGeom prst="rect">
            <a:avLst/>
          </a:prstGeom>
          <a:ln>
            <a:solidFill>
              <a:srgbClr val="FFFFFF"/>
            </a:solidFill>
          </a:ln>
        </p:spPr>
      </p:pic>
      <p:sp>
        <p:nvSpPr>
          <p:cNvPr id="6" name="TextBox 5"/>
          <p:cNvSpPr txBox="1"/>
          <p:nvPr/>
        </p:nvSpPr>
        <p:spPr>
          <a:xfrm>
            <a:off x="45779" y="-764"/>
            <a:ext cx="2782088" cy="2677656"/>
          </a:xfrm>
          <a:prstGeom prst="rect">
            <a:avLst/>
          </a:prstGeom>
          <a:noFill/>
        </p:spPr>
        <p:txBody>
          <a:bodyPr wrap="square" rtlCol="0">
            <a:spAutoFit/>
          </a:bodyPr>
          <a:lstStyle/>
          <a:p>
            <a:r>
              <a:rPr lang="en-US" sz="2800" dirty="0" smtClean="0">
                <a:solidFill>
                  <a:srgbClr val="FFFFFF"/>
                </a:solidFill>
                <a:latin typeface="Helvetica Neue"/>
                <a:cs typeface="Helvetica Neue"/>
              </a:rPr>
              <a:t>One Advanced Photon Source data node: </a:t>
            </a:r>
            <a:br>
              <a:rPr lang="en-US" sz="2800" dirty="0" smtClean="0">
                <a:solidFill>
                  <a:srgbClr val="FFFFFF"/>
                </a:solidFill>
                <a:latin typeface="Helvetica Neue"/>
                <a:cs typeface="Helvetica Neue"/>
              </a:rPr>
            </a:br>
            <a:r>
              <a:rPr lang="en-US" sz="2800" dirty="0" smtClean="0">
                <a:solidFill>
                  <a:srgbClr val="FFFFFF"/>
                </a:solidFill>
                <a:latin typeface="Helvetica Neue"/>
                <a:cs typeface="Helvetica Neue"/>
              </a:rPr>
              <a:t>125 destinations</a:t>
            </a:r>
          </a:p>
          <a:p>
            <a:endParaRPr lang="en-US" sz="2800" dirty="0">
              <a:solidFill>
                <a:srgbClr val="FFFFFF"/>
              </a:solidFill>
              <a:latin typeface="Helvetica Neue"/>
              <a:cs typeface="Helvetica Neue"/>
            </a:endParaRPr>
          </a:p>
        </p:txBody>
      </p:sp>
    </p:spTree>
    <p:extLst>
      <p:ext uri="{BB962C8B-B14F-4D97-AF65-F5344CB8AC3E}">
        <p14:creationId xmlns:p14="http://schemas.microsoft.com/office/powerpoint/2010/main" val="20133557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us-transfers.20140912.notutorial-all-transfers-100.pdf"/>
          <p:cNvPicPr>
            <a:picLocks noChangeAspect="1"/>
          </p:cNvPicPr>
          <p:nvPr/>
        </p:nvPicPr>
        <p:blipFill rotWithShape="1">
          <a:blip r:embed="rId2" cstate="print">
            <a:clrChange>
              <a:clrFrom>
                <a:srgbClr val="000000"/>
              </a:clrFrom>
              <a:clrTo>
                <a:srgbClr val="000000">
                  <a:alpha val="0"/>
                </a:srgbClr>
              </a:clrTo>
            </a:clrChange>
            <a:extLst>
              <a:ext uri="{28A0092B-C50C-407E-A947-70E740481C1C}">
                <a14:useLocalDpi xmlns:a14="http://schemas.microsoft.com/office/drawing/2010/main"/>
              </a:ext>
            </a:extLst>
          </a:blip>
          <a:srcRect l="49959" t="9481" r="9666" b="47636"/>
          <a:stretch/>
        </p:blipFill>
        <p:spPr>
          <a:xfrm>
            <a:off x="1833531" y="14488"/>
            <a:ext cx="7286218" cy="6878794"/>
          </a:xfrm>
          <a:prstGeom prst="rect">
            <a:avLst/>
          </a:prstGeom>
        </p:spPr>
      </p:pic>
      <p:sp>
        <p:nvSpPr>
          <p:cNvPr id="5" name="TextBox 4"/>
          <p:cNvSpPr txBox="1"/>
          <p:nvPr/>
        </p:nvSpPr>
        <p:spPr>
          <a:xfrm>
            <a:off x="62713" y="304030"/>
            <a:ext cx="1777078" cy="2246769"/>
          </a:xfrm>
          <a:prstGeom prst="rect">
            <a:avLst/>
          </a:prstGeom>
          <a:noFill/>
        </p:spPr>
        <p:txBody>
          <a:bodyPr wrap="square" rtlCol="0">
            <a:spAutoFit/>
          </a:bodyPr>
          <a:lstStyle/>
          <a:p>
            <a:r>
              <a:rPr lang="en-US" sz="2800" dirty="0" smtClean="0">
                <a:solidFill>
                  <a:srgbClr val="FFFFFF"/>
                </a:solidFill>
                <a:latin typeface="Helvetica Neue"/>
                <a:cs typeface="Helvetica Neue"/>
              </a:rPr>
              <a:t>Same node</a:t>
            </a:r>
          </a:p>
          <a:p>
            <a:r>
              <a:rPr lang="en-US" sz="2800" dirty="0">
                <a:solidFill>
                  <a:srgbClr val="FFFFFF"/>
                </a:solidFill>
                <a:latin typeface="Helvetica Neue"/>
                <a:cs typeface="Helvetica Neue"/>
              </a:rPr>
              <a:t>(</a:t>
            </a:r>
            <a:r>
              <a:rPr lang="en-US" sz="2800" dirty="0" smtClean="0">
                <a:solidFill>
                  <a:srgbClr val="FFFFFF"/>
                </a:solidFill>
                <a:latin typeface="Helvetica Neue"/>
                <a:cs typeface="Helvetica Neue"/>
              </a:rPr>
              <a:t>1 Gbps link)</a:t>
            </a:r>
          </a:p>
          <a:p>
            <a:endParaRPr lang="en-US" sz="2800" dirty="0">
              <a:solidFill>
                <a:srgbClr val="FFFFFF"/>
              </a:solidFill>
              <a:latin typeface="Helvetica Neue"/>
              <a:cs typeface="Helvetica Neue"/>
            </a:endParaRPr>
          </a:p>
        </p:txBody>
      </p:sp>
    </p:spTree>
    <p:extLst>
      <p:ext uri="{BB962C8B-B14F-4D97-AF65-F5344CB8AC3E}">
        <p14:creationId xmlns:p14="http://schemas.microsoft.com/office/powerpoint/2010/main" val="1864296557"/>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Top20Rate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2231" y="0"/>
            <a:ext cx="10230787" cy="6934200"/>
          </a:xfrm>
          <a:prstGeom prst="rect">
            <a:avLst/>
          </a:prstGeom>
        </p:spPr>
      </p:pic>
    </p:spTree>
    <p:extLst>
      <p:ext uri="{BB962C8B-B14F-4D97-AF65-F5344CB8AC3E}">
        <p14:creationId xmlns:p14="http://schemas.microsoft.com/office/powerpoint/2010/main" val="2651600202"/>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EC7F667F-AF00-6748-9CC4-23BB6FFE60B1}" type="slidenum">
              <a:rPr lang="en-US" smtClean="0"/>
              <a:pPr/>
              <a:t>9</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60238"/>
          </a:xfrm>
          <a:prstGeom prst="rect">
            <a:avLst/>
          </a:prstGeom>
        </p:spPr>
      </p:pic>
    </p:spTree>
    <p:extLst>
      <p:ext uri="{BB962C8B-B14F-4D97-AF65-F5344CB8AC3E}">
        <p14:creationId xmlns:p14="http://schemas.microsoft.com/office/powerpoint/2010/main" val="4267615460"/>
      </p:ext>
    </p:extLst>
  </p:cSld>
  <p:clrMapOvr>
    <a:masterClrMapping/>
  </p:clrMapOvr>
  <p:transition xmlns:p14="http://schemas.microsoft.com/office/powerpoint/2010/main" advClick="0" advTm="5000">
    <p:fade thruBlk="1"/>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28115</TotalTime>
  <Words>2442</Words>
  <Application>Microsoft Macintosh PowerPoint</Application>
  <PresentationFormat>On-screen Show (4:3)</PresentationFormat>
  <Paragraphs>591</Paragraphs>
  <Slides>38</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Office Theme</vt:lpstr>
      <vt:lpstr>Equation</vt:lpstr>
      <vt:lpstr>Robust analytic models for science at extreme scales</vt:lpstr>
      <vt:lpstr>PowerPoint Presentation</vt:lpstr>
      <vt:lpstr>PowerPoint Presentation</vt:lpstr>
      <vt:lpstr>85 Gbps sustained disk-to-disk over 100 Gbps network, Ottawa—New Orleans</vt:lpstr>
      <vt:lpstr>High-speed transfers to/from AWS cloud,  via Globus transfer service</vt:lpstr>
      <vt:lpstr>PowerPoint Presentation</vt:lpstr>
      <vt:lpstr>PowerPoint Presentation</vt:lpstr>
      <vt:lpstr>PowerPoint Presentation</vt:lpstr>
      <vt:lpstr>PowerPoint Presentation</vt:lpstr>
      <vt:lpstr>How to create more accurate, useful, and portable models of such systems?</vt:lpstr>
      <vt:lpstr>The RAMSES vision</vt:lpstr>
      <vt:lpstr>The RAMSES research agenda &amp; platform</vt:lpstr>
      <vt:lpstr>We are informed by five challenge workflows</vt:lpstr>
      <vt:lpstr>PowerPoint Presentation</vt:lpstr>
      <vt:lpstr>Scattering: Linking simulation and experiment to study disordered structures</vt:lpstr>
      <vt:lpstr>Immediate assessment of alignment quality in near-field high-energy diffraction microscopy</vt:lpstr>
      <vt:lpstr>MapReduce: Distributing data and computation for data analytics </vt:lpstr>
      <vt:lpstr>Exascale simulation</vt:lpstr>
      <vt:lpstr>PowerPoint Presentation</vt:lpstr>
      <vt:lpstr>A diverse set of components</vt:lpstr>
      <vt:lpstr>PowerPoint Presentation</vt:lpstr>
      <vt:lpstr>Overview</vt:lpstr>
      <vt:lpstr>Differential regression for combining  data from different sources</vt:lpstr>
      <vt:lpstr>We will extend the differential regression method in several areas</vt:lpstr>
      <vt:lpstr>Component model</vt:lpstr>
      <vt:lpstr>End-to-end profile composition</vt:lpstr>
      <vt:lpstr>End-to-end model composition &amp; analysis</vt:lpstr>
      <vt:lpstr>Using end-to-end measurements and differential regression to correct regression estimates</vt:lpstr>
      <vt:lpstr>Performance guarantees</vt:lpstr>
      <vt:lpstr>Surrogate modeling framework  to inform choice of experiments  </vt:lpstr>
      <vt:lpstr>Fluid models of network flows</vt:lpstr>
      <vt:lpstr>PowerPoint Presentation</vt:lpstr>
      <vt:lpstr>PowerPoint Presentation</vt:lpstr>
      <vt:lpstr>PowerPoint Presentation</vt:lpstr>
      <vt:lpstr>A performance database</vt:lpstr>
      <vt:lpstr>Application to transfer optimization</vt:lpstr>
      <vt:lpstr>Summary</vt:lpstr>
      <vt:lpstr>Thanks, and for more information</vt:lpstr>
    </vt:vector>
  </TitlesOfParts>
  <Company>Computation Institute, University of Chicago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globus online</dc:title>
  <dc:creator>Vas Vasiliadis</dc:creator>
  <cp:lastModifiedBy>Ian Foster</cp:lastModifiedBy>
  <cp:revision>664</cp:revision>
  <dcterms:created xsi:type="dcterms:W3CDTF">2014-10-12T21:46:43Z</dcterms:created>
  <dcterms:modified xsi:type="dcterms:W3CDTF">2014-11-27T16:00:54Z</dcterms:modified>
</cp:coreProperties>
</file>